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19" r:id="rId3"/>
    <p:sldId id="320" r:id="rId4"/>
    <p:sldId id="301" r:id="rId5"/>
    <p:sldId id="312" r:id="rId6"/>
    <p:sldId id="313" r:id="rId7"/>
    <p:sldId id="311" r:id="rId8"/>
    <p:sldId id="315" r:id="rId9"/>
    <p:sldId id="310" r:id="rId10"/>
    <p:sldId id="299" r:id="rId11"/>
    <p:sldId id="317" r:id="rId12"/>
    <p:sldId id="316" r:id="rId13"/>
    <p:sldId id="318" r:id="rId14"/>
    <p:sldId id="295" r:id="rId15"/>
    <p:sldId id="258" r:id="rId16"/>
    <p:sldId id="259" r:id="rId17"/>
    <p:sldId id="276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300" r:id="rId27"/>
    <p:sldId id="277" r:id="rId28"/>
    <p:sldId id="291" r:id="rId29"/>
    <p:sldId id="290" r:id="rId30"/>
    <p:sldId id="292" r:id="rId31"/>
    <p:sldId id="302" r:id="rId32"/>
    <p:sldId id="305" r:id="rId33"/>
    <p:sldId id="322" r:id="rId34"/>
    <p:sldId id="321" r:id="rId35"/>
    <p:sldId id="323" r:id="rId36"/>
    <p:sldId id="324" r:id="rId37"/>
    <p:sldId id="325" r:id="rId38"/>
    <p:sldId id="326" r:id="rId39"/>
    <p:sldId id="31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0" autoAdjust="0"/>
    <p:restoredTop sz="94660"/>
  </p:normalViewPr>
  <p:slideViewPr>
    <p:cSldViewPr snapToGrid="0">
      <p:cViewPr>
        <p:scale>
          <a:sx n="66" d="100"/>
          <a:sy n="66" d="100"/>
        </p:scale>
        <p:origin x="8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melosoft.com/" TargetMode="External"/><Relationship Id="rId3" Type="http://schemas.openxmlformats.org/officeDocument/2006/relationships/hyperlink" Target="https://www.technopat.net/" TargetMode="External"/><Relationship Id="rId7" Type="http://schemas.openxmlformats.org/officeDocument/2006/relationships/hyperlink" Target="https://www.urhoba.net/" TargetMode="External"/><Relationship Id="rId2" Type="http://schemas.openxmlformats.org/officeDocument/2006/relationships/hyperlink" Target="https://www.yusufsezer.com.tr/html5-semantik-etiketl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iobehosting.com/" TargetMode="External"/><Relationship Id="rId5" Type="http://schemas.openxmlformats.org/officeDocument/2006/relationships/hyperlink" Target="https://code.visualstudio.com/" TargetMode="External"/><Relationship Id="rId10" Type="http://schemas.openxmlformats.org/officeDocument/2006/relationships/hyperlink" Target="https://www.ideasoft.com.tr/" TargetMode="External"/><Relationship Id="rId4" Type="http://schemas.openxmlformats.org/officeDocument/2006/relationships/hyperlink" Target="https://yazilimgelistirici.subu.edu.tr/" TargetMode="External"/><Relationship Id="rId9" Type="http://schemas.openxmlformats.org/officeDocument/2006/relationships/hyperlink" Target="https://www.godaddy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A3F0C-7D49-4253-1DFA-BCFF25F9E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/>
              <a:t>Web TASARIM</a:t>
            </a:r>
            <a:endParaRPr lang="de-C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23AE4-9558-D421-7AE1-6154823526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b="1" dirty="0"/>
              <a:t>HAZIRLAYAN: BUSE GÖNEK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03957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IDE &amp; cODe EDıToR nedir?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1883861"/>
            <a:ext cx="10212333" cy="42062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3000" b="1" dirty="0">
                <a:solidFill>
                  <a:schemeClr val="bg1"/>
                </a:solidFill>
              </a:rPr>
              <a:t>IDE(Integrated Development Enviroment):</a:t>
            </a:r>
          </a:p>
          <a:p>
            <a:pPr marL="0" indent="0">
              <a:buNone/>
            </a:pPr>
            <a:r>
              <a:rPr lang="tr-TR" sz="3000" b="1" dirty="0">
                <a:solidFill>
                  <a:schemeClr val="bg1"/>
                </a:solidFill>
              </a:rPr>
              <a:t>(Tümleşik Geliştirme Ortamı); </a:t>
            </a:r>
            <a:r>
              <a:rPr lang="de-CH" sz="3000" b="1" i="0" dirty="0" err="1">
                <a:effectLst/>
              </a:rPr>
              <a:t>insanların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bir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program</a:t>
            </a:r>
            <a:r>
              <a:rPr lang="de-CH" sz="3000" b="1" i="0" dirty="0">
                <a:effectLst/>
              </a:rPr>
              <a:t>, </a:t>
            </a:r>
            <a:r>
              <a:rPr lang="de-CH" sz="3000" b="1" i="0" dirty="0" err="1">
                <a:effectLst/>
              </a:rPr>
              <a:t>algoritma</a:t>
            </a:r>
            <a:r>
              <a:rPr lang="de-CH" sz="3000" b="1" i="0" dirty="0">
                <a:effectLst/>
              </a:rPr>
              <a:t> vs. </a:t>
            </a:r>
            <a:r>
              <a:rPr lang="de-CH" sz="3000" b="1" i="0" dirty="0" err="1">
                <a:effectLst/>
              </a:rPr>
              <a:t>geliştirebilmesi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için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gereken</a:t>
            </a:r>
            <a:r>
              <a:rPr lang="de-CH" sz="3000" b="1" i="0" dirty="0">
                <a:effectLst/>
              </a:rPr>
              <a:t> her </a:t>
            </a:r>
            <a:r>
              <a:rPr lang="de-CH" sz="3000" b="1" i="0" dirty="0" err="1">
                <a:effectLst/>
              </a:rPr>
              <a:t>türlü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aracı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barındırır</a:t>
            </a:r>
            <a:r>
              <a:rPr lang="tr-TR" sz="3000" b="1" dirty="0"/>
              <a:t>.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IDE'ler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ile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birlikte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birçok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kodun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derleyicisi</a:t>
            </a:r>
            <a:r>
              <a:rPr lang="de-CH" sz="3000" b="1" i="0" dirty="0">
                <a:effectLst/>
              </a:rPr>
              <a:t> de </a:t>
            </a:r>
            <a:r>
              <a:rPr lang="de-CH" sz="3000" b="1" i="0" dirty="0" err="1">
                <a:effectLst/>
              </a:rPr>
              <a:t>kurulur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ve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yazılımcı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ekstradan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derleyiciyi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kurmak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zorunda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kalmaz</a:t>
            </a:r>
            <a:r>
              <a:rPr lang="de-CH" sz="3000" b="1" i="0" dirty="0">
                <a:effectLst/>
              </a:rPr>
              <a:t>. </a:t>
            </a:r>
            <a:endParaRPr lang="tr-TR" sz="3000" b="1" i="0" dirty="0">
              <a:effectLst/>
            </a:endParaRPr>
          </a:p>
          <a:p>
            <a:pPr marL="0" indent="0">
              <a:buNone/>
            </a:pPr>
            <a:r>
              <a:rPr lang="de-CH" sz="3000" b="1" i="0" dirty="0">
                <a:solidFill>
                  <a:schemeClr val="bg1"/>
                </a:solidFill>
                <a:effectLst/>
              </a:rPr>
              <a:t>Code </a:t>
            </a:r>
            <a:r>
              <a:rPr lang="de-CH" sz="3000" b="1" i="0" dirty="0" err="1">
                <a:solidFill>
                  <a:schemeClr val="bg1"/>
                </a:solidFill>
                <a:effectLst/>
              </a:rPr>
              <a:t>editor</a:t>
            </a:r>
            <a:r>
              <a:rPr lang="tr-TR" sz="3000" b="1" i="0" dirty="0">
                <a:solidFill>
                  <a:schemeClr val="bg1"/>
                </a:solidFill>
                <a:effectLst/>
              </a:rPr>
              <a:t>, </a:t>
            </a:r>
            <a:r>
              <a:rPr lang="tr-TR" sz="3000" b="1" i="0" dirty="0">
                <a:effectLst/>
              </a:rPr>
              <a:t>I</a:t>
            </a:r>
            <a:r>
              <a:rPr lang="de-CH" sz="3000" b="1" i="0" dirty="0" err="1">
                <a:effectLst/>
              </a:rPr>
              <a:t>DEler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kadar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gelişmiş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olmayan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ancak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kodlarınızı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düzenlemenize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izin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veren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daha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basit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programlardır</a:t>
            </a:r>
            <a:r>
              <a:rPr lang="de-CH" sz="3000" b="1" i="0" dirty="0">
                <a:effectLst/>
              </a:rPr>
              <a:t>. Normal not </a:t>
            </a:r>
            <a:r>
              <a:rPr lang="de-CH" sz="3000" b="1" i="0" dirty="0" err="1">
                <a:effectLst/>
              </a:rPr>
              <a:t>defterlerinden</a:t>
            </a:r>
            <a:r>
              <a:rPr lang="de-CH" sz="3000" b="1" i="0" dirty="0">
                <a:effectLst/>
              </a:rPr>
              <a:t> en </a:t>
            </a:r>
            <a:r>
              <a:rPr lang="de-CH" sz="3000" b="1" i="0" dirty="0" err="1">
                <a:effectLst/>
              </a:rPr>
              <a:t>ayırt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edilebilecek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farkı</a:t>
            </a:r>
            <a:r>
              <a:rPr lang="tr-TR" sz="3000" b="1" dirty="0"/>
              <a:t>;</a:t>
            </a:r>
            <a:r>
              <a:rPr lang="de-CH" sz="3000" b="1" i="0" dirty="0" err="1">
                <a:effectLst/>
              </a:rPr>
              <a:t>kelime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vurguları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ve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renklerini</a:t>
            </a:r>
            <a:r>
              <a:rPr lang="de-CH" sz="3000" b="1" i="0" dirty="0">
                <a:effectLst/>
              </a:rPr>
              <a:t> </a:t>
            </a:r>
            <a:r>
              <a:rPr lang="de-CH" sz="3000" b="1" i="0" dirty="0" err="1">
                <a:effectLst/>
              </a:rPr>
              <a:t>değiştirebilmesidir</a:t>
            </a:r>
            <a:r>
              <a:rPr lang="de-CH" sz="3000" b="1" i="0" dirty="0">
                <a:effectLst/>
              </a:rPr>
              <a:t>. </a:t>
            </a:r>
            <a:endParaRPr lang="tr-TR" sz="3000" b="1" i="0" dirty="0">
              <a:effectLst/>
            </a:endParaRPr>
          </a:p>
          <a:p>
            <a:pPr marL="0" indent="0">
              <a:buNone/>
            </a:pPr>
            <a:br>
              <a:rPr lang="de-CH" sz="3000" dirty="0"/>
            </a:br>
            <a:br>
              <a:rPr lang="de-CH" sz="3000" dirty="0"/>
            </a:br>
            <a:endParaRPr lang="tr-TR" sz="3000" dirty="0"/>
          </a:p>
          <a:p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11706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IDE &amp; cODe EDıToR FARKI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tr-TR" sz="3000" b="1" dirty="0">
                <a:solidFill>
                  <a:schemeClr val="bg1"/>
                </a:solidFill>
              </a:rPr>
              <a:t>IDE</a:t>
            </a:r>
            <a:r>
              <a:rPr lang="tr-TR" sz="3000" b="1" dirty="0"/>
              <a:t>’lerin </a:t>
            </a:r>
            <a:r>
              <a:rPr lang="tr-TR" sz="3000" b="1" dirty="0">
                <a:solidFill>
                  <a:schemeClr val="bg1"/>
                </a:solidFill>
              </a:rPr>
              <a:t>test edebilme imkanı vardır </a:t>
            </a:r>
            <a:r>
              <a:rPr lang="tr-TR" sz="3000" b="1" dirty="0"/>
              <a:t>lakin kod editörlerini tam olarak bu amaca hizmet etmeyebilirler. </a:t>
            </a:r>
            <a:endParaRPr lang="tr-TR" sz="3000" b="1" i="0" dirty="0">
              <a:effectLst/>
            </a:endParaRPr>
          </a:p>
          <a:p>
            <a:r>
              <a:rPr lang="de-CH" sz="3000" b="1" i="0" dirty="0" err="1">
                <a:solidFill>
                  <a:schemeClr val="bg1"/>
                </a:solidFill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Editör</a:t>
            </a:r>
            <a:r>
              <a:rPr lang="de-CH" sz="3000" b="1" i="0" dirty="0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CH" sz="3000" b="1" i="0" dirty="0" err="1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ya</a:t>
            </a:r>
            <a:r>
              <a:rPr lang="de-CH" sz="3000" b="1" i="0" dirty="0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lang="de-CH" sz="3000" b="1" i="0" dirty="0" err="1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kod</a:t>
            </a:r>
            <a:r>
              <a:rPr lang="de-CH" sz="3000" b="1" i="0" dirty="0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CH" sz="3000" b="1" i="0" dirty="0" err="1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editörü</a:t>
            </a:r>
            <a:r>
              <a:rPr lang="de-CH" sz="3000" b="1" i="0" dirty="0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de-CH" sz="3000" b="1" i="0" dirty="0" err="1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IDEler</a:t>
            </a:r>
            <a:r>
              <a:rPr lang="de-CH" sz="3000" b="1" i="0" dirty="0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CH" sz="3000" b="1" i="0" dirty="0" err="1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kadar</a:t>
            </a:r>
            <a:r>
              <a:rPr lang="de-CH" sz="3000" b="1" i="0" dirty="0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de-CH" sz="3000" b="1" i="0" dirty="0" err="1">
                <a:solidFill>
                  <a:schemeClr val="bg1"/>
                </a:solidFill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gelişmiş</a:t>
            </a:r>
            <a:r>
              <a:rPr lang="tr-TR" sz="3000" b="1" i="0" dirty="0">
                <a:solidFill>
                  <a:schemeClr val="bg1"/>
                </a:solidFill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 değillerdir</a:t>
            </a:r>
            <a:r>
              <a:rPr lang="tr-TR" sz="3000" b="1" i="0" dirty="0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, derleyiciler ile birlikte gelmez bu yüzden hata ayıklama</a:t>
            </a:r>
            <a:r>
              <a:rPr lang="tr-TR" sz="3000" b="1" i="0" dirty="0">
                <a:solidFill>
                  <a:schemeClr val="bg1"/>
                </a:solidFill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(debugging) </a:t>
            </a:r>
            <a:r>
              <a:rPr lang="tr-TR" sz="3000" b="1" i="0" dirty="0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gibi pek çok </a:t>
            </a:r>
            <a:r>
              <a:rPr lang="tr-TR" sz="3000" b="1" i="0" dirty="0">
                <a:solidFill>
                  <a:schemeClr val="bg1"/>
                </a:solidFill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özellikleri yoktur</a:t>
            </a:r>
            <a:r>
              <a:rPr lang="de-CH" sz="3000" b="1" i="0" dirty="0">
                <a:effectLst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tr-TR" sz="3000" dirty="0"/>
          </a:p>
          <a:p>
            <a:r>
              <a:rPr lang="de-CH" sz="3000" b="1" dirty="0" err="1"/>
              <a:t>Ancak</a:t>
            </a:r>
            <a:r>
              <a:rPr lang="de-CH" sz="3000" b="1" dirty="0"/>
              <a:t> </a:t>
            </a:r>
            <a:r>
              <a:rPr lang="de-CH" sz="3000" b="1" dirty="0" err="1"/>
              <a:t>günümüzde</a:t>
            </a:r>
            <a:r>
              <a:rPr lang="de-CH" sz="3000" b="1" dirty="0"/>
              <a:t> </a:t>
            </a:r>
            <a:r>
              <a:rPr lang="de-CH" sz="3000" b="1" dirty="0" err="1"/>
              <a:t>birçok</a:t>
            </a:r>
            <a:r>
              <a:rPr lang="de-CH" sz="3000" b="1" dirty="0"/>
              <a:t> </a:t>
            </a:r>
            <a:r>
              <a:rPr lang="de-CH" sz="3000" b="1" dirty="0" err="1"/>
              <a:t>kişi</a:t>
            </a:r>
            <a:r>
              <a:rPr lang="de-CH" sz="3000" b="1" dirty="0"/>
              <a:t> </a:t>
            </a:r>
            <a:r>
              <a:rPr lang="de-CH" sz="3000" b="1" dirty="0" err="1"/>
              <a:t>IDE'lerin</a:t>
            </a:r>
            <a:r>
              <a:rPr lang="de-CH" sz="3000" b="1" dirty="0"/>
              <a:t> </a:t>
            </a:r>
            <a:r>
              <a:rPr lang="de-CH" sz="3000" b="1" dirty="0" err="1"/>
              <a:t>hantallığından</a:t>
            </a:r>
            <a:r>
              <a:rPr lang="de-CH" sz="3000" b="1" dirty="0"/>
              <a:t> </a:t>
            </a:r>
            <a:r>
              <a:rPr lang="de-CH" sz="3000" b="1" dirty="0" err="1"/>
              <a:t>sıkılmış</a:t>
            </a:r>
            <a:r>
              <a:rPr lang="de-CH" sz="3000" b="1" dirty="0"/>
              <a:t> </a:t>
            </a:r>
            <a:r>
              <a:rPr lang="de-CH" sz="3000" b="1" dirty="0" err="1"/>
              <a:t>olacak</a:t>
            </a:r>
            <a:r>
              <a:rPr lang="de-CH" sz="3000" b="1" dirty="0"/>
              <a:t> </a:t>
            </a:r>
            <a:r>
              <a:rPr lang="de-CH" sz="3000" b="1" dirty="0" err="1"/>
              <a:t>ki</a:t>
            </a:r>
            <a:r>
              <a:rPr lang="de-CH" sz="3000" b="1" dirty="0"/>
              <a:t> </a:t>
            </a:r>
            <a:r>
              <a:rPr lang="de-CH" sz="3000" b="1" dirty="0" err="1">
                <a:solidFill>
                  <a:schemeClr val="bg1"/>
                </a:solidFill>
              </a:rPr>
              <a:t>hackable</a:t>
            </a:r>
            <a:r>
              <a:rPr lang="de-CH" sz="3000" b="1" dirty="0">
                <a:solidFill>
                  <a:schemeClr val="bg1"/>
                </a:solidFill>
              </a:rPr>
              <a:t> </a:t>
            </a:r>
            <a:r>
              <a:rPr lang="de-CH" sz="3000" b="1" dirty="0" err="1">
                <a:solidFill>
                  <a:schemeClr val="bg1"/>
                </a:solidFill>
              </a:rPr>
              <a:t>editör</a:t>
            </a:r>
            <a:r>
              <a:rPr lang="de-CH" sz="3000" b="1" dirty="0">
                <a:solidFill>
                  <a:schemeClr val="bg1"/>
                </a:solidFill>
              </a:rPr>
              <a:t> </a:t>
            </a:r>
            <a:r>
              <a:rPr lang="de-CH" sz="3000" b="1" dirty="0" err="1"/>
              <a:t>dediğimiz</a:t>
            </a:r>
            <a:r>
              <a:rPr lang="de-CH" sz="3000" b="1" dirty="0"/>
              <a:t> </a:t>
            </a:r>
            <a:r>
              <a:rPr lang="de-CH" sz="3000" b="1" dirty="0" err="1"/>
              <a:t>bir</a:t>
            </a:r>
            <a:r>
              <a:rPr lang="de-CH" sz="3000" b="1" dirty="0"/>
              <a:t> </a:t>
            </a:r>
            <a:r>
              <a:rPr lang="de-CH" sz="3000" b="1" dirty="0" err="1"/>
              <a:t>editör</a:t>
            </a:r>
            <a:r>
              <a:rPr lang="de-CH" sz="3000" b="1" dirty="0"/>
              <a:t> </a:t>
            </a:r>
            <a:r>
              <a:rPr lang="de-CH" sz="3000" b="1" dirty="0" err="1"/>
              <a:t>türü</a:t>
            </a:r>
            <a:r>
              <a:rPr lang="de-CH" sz="3000" b="1" dirty="0"/>
              <a:t> </a:t>
            </a:r>
            <a:r>
              <a:rPr lang="de-CH" sz="3000" b="1" dirty="0" err="1"/>
              <a:t>ortaya</a:t>
            </a:r>
            <a:r>
              <a:rPr lang="de-CH" sz="3000" b="1" dirty="0"/>
              <a:t> </a:t>
            </a:r>
            <a:r>
              <a:rPr lang="de-CH" sz="3000" b="1" dirty="0" err="1"/>
              <a:t>çıktı</a:t>
            </a:r>
            <a:r>
              <a:rPr lang="de-CH" sz="3000" b="1" dirty="0"/>
              <a:t>. </a:t>
            </a:r>
            <a:r>
              <a:rPr lang="de-CH" sz="3000" b="1" dirty="0" err="1"/>
              <a:t>Bu</a:t>
            </a:r>
            <a:r>
              <a:rPr lang="de-CH" sz="3000" b="1" dirty="0"/>
              <a:t> </a:t>
            </a:r>
            <a:r>
              <a:rPr lang="de-CH" sz="3000" b="1" dirty="0" err="1"/>
              <a:t>editörler</a:t>
            </a:r>
            <a:r>
              <a:rPr lang="de-CH" sz="3000" b="1" dirty="0"/>
              <a:t> </a:t>
            </a:r>
            <a:r>
              <a:rPr lang="de-CH" sz="3000" b="1" dirty="0" err="1"/>
              <a:t>IDE'ler</a:t>
            </a:r>
            <a:r>
              <a:rPr lang="de-CH" sz="3000" b="1" dirty="0"/>
              <a:t> </a:t>
            </a:r>
            <a:r>
              <a:rPr lang="de-CH" sz="3000" b="1" dirty="0" err="1"/>
              <a:t>kadar</a:t>
            </a:r>
            <a:r>
              <a:rPr lang="de-CH" sz="3000" b="1" dirty="0"/>
              <a:t> </a:t>
            </a:r>
            <a:r>
              <a:rPr lang="de-CH" sz="3000" b="1" dirty="0" err="1"/>
              <a:t>güçlü</a:t>
            </a:r>
            <a:r>
              <a:rPr lang="de-CH" sz="3000" b="1" dirty="0"/>
              <a:t> </a:t>
            </a:r>
            <a:r>
              <a:rPr lang="de-CH" sz="3000" b="1" dirty="0" err="1"/>
              <a:t>olabiliyor</a:t>
            </a:r>
            <a:r>
              <a:rPr lang="de-CH" sz="3000" b="1" dirty="0"/>
              <a:t> </a:t>
            </a:r>
            <a:r>
              <a:rPr lang="de-CH" sz="3000" b="1" dirty="0" err="1"/>
              <a:t>ve</a:t>
            </a:r>
            <a:r>
              <a:rPr lang="de-CH" sz="3000" b="1" dirty="0"/>
              <a:t> </a:t>
            </a:r>
            <a:r>
              <a:rPr lang="de-CH" sz="3000" b="1" dirty="0" err="1"/>
              <a:t>bu</a:t>
            </a:r>
            <a:r>
              <a:rPr lang="de-CH" sz="3000" b="1" dirty="0"/>
              <a:t> </a:t>
            </a:r>
            <a:r>
              <a:rPr lang="de-CH" sz="3000" b="1" dirty="0" err="1"/>
              <a:t>gücünü</a:t>
            </a:r>
            <a:r>
              <a:rPr lang="de-CH" sz="3000" b="1" dirty="0"/>
              <a:t> </a:t>
            </a:r>
            <a:r>
              <a:rPr lang="de-CH" sz="3000" b="1" dirty="0" err="1"/>
              <a:t>açık</a:t>
            </a:r>
            <a:r>
              <a:rPr lang="de-CH" sz="3000" b="1" dirty="0"/>
              <a:t> </a:t>
            </a:r>
            <a:r>
              <a:rPr lang="de-CH" sz="3000" b="1" dirty="0" err="1"/>
              <a:t>kaynak</a:t>
            </a:r>
            <a:r>
              <a:rPr lang="de-CH" sz="3000" b="1" dirty="0"/>
              <a:t> </a:t>
            </a:r>
            <a:r>
              <a:rPr lang="de-CH" sz="3000" b="1" dirty="0" err="1"/>
              <a:t>olarak</a:t>
            </a:r>
            <a:r>
              <a:rPr lang="de-CH" sz="3000" b="1" dirty="0"/>
              <a:t> </a:t>
            </a:r>
            <a:r>
              <a:rPr lang="de-CH" sz="3000" b="1" dirty="0" err="1"/>
              <a:t>geliştirilen</a:t>
            </a:r>
            <a:r>
              <a:rPr lang="de-CH" sz="3000" b="1" dirty="0"/>
              <a:t> </a:t>
            </a:r>
            <a:r>
              <a:rPr lang="de-CH" sz="3000" b="1" dirty="0" err="1"/>
              <a:t>eklentilerden</a:t>
            </a:r>
            <a:r>
              <a:rPr lang="de-CH" sz="3000" b="1" dirty="0"/>
              <a:t> </a:t>
            </a:r>
            <a:r>
              <a:rPr lang="de-CH" sz="3000" b="1" dirty="0" err="1"/>
              <a:t>alıyor</a:t>
            </a:r>
            <a:r>
              <a:rPr lang="de-CH" sz="3000" b="1" dirty="0"/>
              <a:t>.</a:t>
            </a:r>
            <a:br>
              <a:rPr lang="de-CH" sz="3000" dirty="0"/>
            </a:br>
            <a:endParaRPr lang="tr-TR" sz="3000" dirty="0"/>
          </a:p>
          <a:p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271721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b="1" i="0" dirty="0" err="1">
                <a:effectLst/>
                <a:highlight>
                  <a:srgbClr val="FEFEFE"/>
                </a:highlight>
                <a:latin typeface="var(--font-head)"/>
              </a:rPr>
              <a:t>Popüler</a:t>
            </a:r>
            <a:r>
              <a:rPr lang="de-CH" b="1" i="0" dirty="0">
                <a:effectLst/>
                <a:highlight>
                  <a:srgbClr val="FEFEFE"/>
                </a:highlight>
                <a:latin typeface="var(--font-head)"/>
              </a:rPr>
              <a:t> </a:t>
            </a:r>
            <a:r>
              <a:rPr lang="de-CH" b="1" i="0" dirty="0" err="1">
                <a:effectLst/>
                <a:highlight>
                  <a:srgbClr val="FEFEFE"/>
                </a:highlight>
                <a:latin typeface="var(--font-head)"/>
              </a:rPr>
              <a:t>IDEler</a:t>
            </a:r>
            <a:br>
              <a:rPr lang="de-CH" b="1" i="0" dirty="0">
                <a:effectLst/>
                <a:highlight>
                  <a:srgbClr val="FEFEFE"/>
                </a:highlight>
                <a:latin typeface="var(--font-head)"/>
              </a:rPr>
            </a:b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r-TR" sz="3000" b="1" dirty="0"/>
              <a:t>Microsoft Visual Studio</a:t>
            </a:r>
          </a:p>
          <a:p>
            <a:pPr marL="514350" indent="-514350">
              <a:buFont typeface="+mj-lt"/>
              <a:buAutoNum type="arabicPeriod"/>
            </a:pPr>
            <a:r>
              <a:rPr lang="de-CH" sz="3000" b="1" dirty="0"/>
              <a:t>Android Studio</a:t>
            </a:r>
            <a:endParaRPr lang="tr-TR" sz="3000" b="1" dirty="0"/>
          </a:p>
          <a:p>
            <a:pPr marL="514350" indent="-514350">
              <a:buFont typeface="+mj-lt"/>
              <a:buAutoNum type="arabicPeriod"/>
            </a:pPr>
            <a:r>
              <a:rPr lang="de-CH" sz="3000" b="1" dirty="0" err="1"/>
              <a:t>Eclipse</a:t>
            </a:r>
            <a:endParaRPr lang="tr-TR" sz="3000" b="1" dirty="0"/>
          </a:p>
          <a:p>
            <a:pPr marL="514350" indent="-514350">
              <a:buFont typeface="+mj-lt"/>
              <a:buAutoNum type="arabicPeriod"/>
            </a:pPr>
            <a:r>
              <a:rPr lang="de-CH" sz="3000" b="1" dirty="0" err="1"/>
              <a:t>Intelij</a:t>
            </a:r>
            <a:r>
              <a:rPr lang="de-CH" sz="3000" b="1" dirty="0"/>
              <a:t> IDEA</a:t>
            </a:r>
            <a:endParaRPr lang="tr-TR" sz="3000" b="1" dirty="0"/>
          </a:p>
          <a:p>
            <a:pPr marL="514350" indent="-514350">
              <a:buFont typeface="+mj-lt"/>
              <a:buAutoNum type="arabicPeriod"/>
            </a:pPr>
            <a:r>
              <a:rPr lang="de-CH" sz="3000" b="1" dirty="0" err="1"/>
              <a:t>NetBeans</a:t>
            </a:r>
            <a:endParaRPr lang="tr-TR" sz="3000" b="1" dirty="0"/>
          </a:p>
          <a:p>
            <a:pPr marL="514350" indent="-514350">
              <a:buFont typeface="+mj-lt"/>
              <a:buAutoNum type="arabicPeriod"/>
            </a:pPr>
            <a:r>
              <a:rPr lang="de-CH" sz="3000" b="1" dirty="0" err="1"/>
              <a:t>Xcode</a:t>
            </a:r>
            <a:endParaRPr lang="tr-TR" sz="3000" b="1" dirty="0"/>
          </a:p>
          <a:p>
            <a:pPr marL="514350" indent="-514350">
              <a:buFont typeface="+mj-lt"/>
              <a:buAutoNum type="arabicPeriod"/>
            </a:pPr>
            <a:r>
              <a:rPr lang="tr-TR" sz="3000" b="1" dirty="0"/>
              <a:t>PyCharm</a:t>
            </a:r>
            <a:br>
              <a:rPr lang="de-CH" sz="3000" dirty="0"/>
            </a:br>
            <a:br>
              <a:rPr lang="de-CH" sz="3000" dirty="0"/>
            </a:br>
            <a:endParaRPr lang="tr-TR" sz="3000" dirty="0"/>
          </a:p>
          <a:p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831893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b="1" i="0" dirty="0" err="1">
                <a:effectLst/>
                <a:highlight>
                  <a:srgbClr val="FEFEFE"/>
                </a:highlight>
                <a:latin typeface="var(--font-head)"/>
              </a:rPr>
              <a:t>Popüler</a:t>
            </a:r>
            <a:r>
              <a:rPr lang="de-CH" b="1" i="0" dirty="0">
                <a:effectLst/>
                <a:highlight>
                  <a:srgbClr val="FEFEFE"/>
                </a:highlight>
                <a:latin typeface="var(--font-head)"/>
              </a:rPr>
              <a:t> </a:t>
            </a:r>
            <a:r>
              <a:rPr lang="tr-TR" b="1" i="0" dirty="0">
                <a:effectLst/>
                <a:highlight>
                  <a:srgbClr val="FEFEFE"/>
                </a:highlight>
                <a:latin typeface="var(--font-head)"/>
              </a:rPr>
              <a:t>KOD </a:t>
            </a:r>
            <a:r>
              <a:rPr lang="tr-TR" b="1" dirty="0">
                <a:highlight>
                  <a:srgbClr val="FEFEFE"/>
                </a:highlight>
                <a:latin typeface="var(--font-head)"/>
              </a:rPr>
              <a:t>EDİTÖRLERİ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r-TR" sz="3000" b="1" dirty="0"/>
              <a:t>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de-CH" sz="3000" b="1" dirty="0"/>
              <a:t>Atom</a:t>
            </a:r>
            <a:endParaRPr lang="tr-TR" sz="3000" b="1" dirty="0"/>
          </a:p>
          <a:p>
            <a:pPr marL="514350" indent="-514350">
              <a:buFont typeface="+mj-lt"/>
              <a:buAutoNum type="arabicPeriod"/>
            </a:pPr>
            <a:r>
              <a:rPr lang="tr-TR" sz="3000" b="1" dirty="0"/>
              <a:t>Brackets</a:t>
            </a:r>
          </a:p>
          <a:p>
            <a:pPr marL="514350" indent="-514350">
              <a:buFont typeface="+mj-lt"/>
              <a:buAutoNum type="arabicPeriod"/>
            </a:pPr>
            <a:r>
              <a:rPr lang="de-CH" sz="3000" b="1" dirty="0"/>
              <a:t>Sublime Text</a:t>
            </a:r>
            <a:endParaRPr lang="tr-TR" sz="3000" b="1" dirty="0"/>
          </a:p>
          <a:p>
            <a:pPr marL="514350" indent="-514350">
              <a:buFont typeface="+mj-lt"/>
              <a:buAutoNum type="arabicPeriod"/>
            </a:pPr>
            <a:r>
              <a:rPr lang="de-CH" sz="3000" b="1" dirty="0"/>
              <a:t>Notepad++</a:t>
            </a:r>
            <a:endParaRPr lang="tr-TR" sz="3000" b="1" dirty="0"/>
          </a:p>
          <a:p>
            <a:pPr marL="514350" indent="-514350">
              <a:buFont typeface="+mj-lt"/>
              <a:buAutoNum type="arabicPeriod"/>
            </a:pPr>
            <a:r>
              <a:rPr lang="de-CH" sz="3000" b="1" dirty="0" err="1"/>
              <a:t>Vim</a:t>
            </a:r>
            <a:br>
              <a:rPr lang="de-CH" sz="3000" dirty="0"/>
            </a:br>
            <a:br>
              <a:rPr lang="de-CH" sz="3000" dirty="0"/>
            </a:br>
            <a:endParaRPr lang="tr-TR" sz="3000" dirty="0"/>
          </a:p>
          <a:p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326173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Html etiketleri(tag)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3000" b="1" dirty="0"/>
              <a:t>HTML sayfaları iki temel kısımdan oluşur; bir başlık</a:t>
            </a:r>
            <a:r>
              <a:rPr lang="tr-TR" sz="3000" b="1" dirty="0">
                <a:solidFill>
                  <a:schemeClr val="bg1"/>
                </a:solidFill>
              </a:rPr>
              <a:t>(head) </a:t>
            </a:r>
            <a:r>
              <a:rPr lang="tr-TR" sz="3000" b="1" dirty="0"/>
              <a:t>ve bir gövde</a:t>
            </a:r>
            <a:r>
              <a:rPr lang="tr-TR" sz="3000" b="1" dirty="0">
                <a:solidFill>
                  <a:schemeClr val="bg1"/>
                </a:solidFill>
              </a:rPr>
              <a:t>(body) </a:t>
            </a:r>
            <a:r>
              <a:rPr lang="tr-TR" sz="3000" b="1" dirty="0"/>
              <a:t>kısmı bulunur.</a:t>
            </a:r>
          </a:p>
          <a:p>
            <a:endParaRPr lang="tr-TR" sz="3000" b="1" dirty="0"/>
          </a:p>
          <a:p>
            <a:r>
              <a:rPr lang="tr-TR" sz="3000" b="1" dirty="0"/>
              <a:t>Başlık kısmı tarayıcılara ve arama motorlarına yönelik bazı komutları barındırırken, gövde kısmı ziyaretçilere yönelik komutları ve içeriği barındırır.</a:t>
            </a:r>
          </a:p>
          <a:p>
            <a:endParaRPr lang="tr-TR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55963-763B-ABDA-8211-B54621F5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974" y="362835"/>
            <a:ext cx="1265626" cy="1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4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915354" cy="1508760"/>
          </a:xfrm>
        </p:spPr>
        <p:txBody>
          <a:bodyPr/>
          <a:lstStyle/>
          <a:p>
            <a:r>
              <a:rPr lang="tr-TR" b="1" dirty="0"/>
              <a:t>Html sayfası oluşturma &amp; kaydetme</a:t>
            </a:r>
            <a:endParaRPr lang="de-C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C29B8-61CE-75B6-A76E-8EEBF7EFB073}"/>
              </a:ext>
            </a:extLst>
          </p:cNvPr>
          <p:cNvSpPr txBox="1"/>
          <p:nvPr/>
        </p:nvSpPr>
        <p:spPr>
          <a:xfrm>
            <a:off x="106702" y="2421638"/>
            <a:ext cx="53824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b="1" dirty="0"/>
              <a:t>Masaüstüne gelip sağ tıklayalım </a:t>
            </a:r>
            <a:r>
              <a:rPr lang="tr-TR" sz="3000" b="1" dirty="0">
                <a:solidFill>
                  <a:schemeClr val="bg1"/>
                </a:solidFill>
              </a:rPr>
              <a:t>New</a:t>
            </a:r>
            <a:r>
              <a:rPr lang="tr-TR" sz="3000" b="1" dirty="0"/>
              <a:t> diyelim</a:t>
            </a:r>
          </a:p>
          <a:p>
            <a:endParaRPr lang="tr-TR" sz="3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000" b="1" dirty="0"/>
              <a:t>Ardından </a:t>
            </a:r>
            <a:r>
              <a:rPr lang="tr-TR" sz="3000" b="1" dirty="0">
                <a:solidFill>
                  <a:schemeClr val="bg1"/>
                </a:solidFill>
              </a:rPr>
              <a:t>Folder’ı</a:t>
            </a:r>
            <a:r>
              <a:rPr lang="tr-TR" sz="3000" b="1" dirty="0"/>
              <a:t> seçelim</a:t>
            </a:r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24AFD-1282-26EF-A62E-3292A11B3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7"/>
          <a:stretch/>
        </p:blipFill>
        <p:spPr>
          <a:xfrm>
            <a:off x="5377549" y="2421638"/>
            <a:ext cx="6532198" cy="34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8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Html sayfası oluşturma &amp; kaydetme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07"/>
          <a:stretch/>
        </p:blipFill>
        <p:spPr>
          <a:xfrm>
            <a:off x="5413594" y="2375155"/>
            <a:ext cx="6534399" cy="34584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73625" y="2413337"/>
            <a:ext cx="36776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000" b="1" dirty="0"/>
              <a:t>Folder(Klasör) ismini </a:t>
            </a:r>
          </a:p>
          <a:p>
            <a:r>
              <a:rPr lang="tr-TR" sz="3000" b="1" dirty="0"/>
              <a:t>belirleyelim</a:t>
            </a:r>
          </a:p>
          <a:p>
            <a:endParaRPr lang="tr-TR" sz="3000" b="1" dirty="0"/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tr-TR" sz="3000" b="1" dirty="0">
                <a:solidFill>
                  <a:schemeClr val="bg1"/>
                </a:solidFill>
              </a:rPr>
              <a:t>Lesson1</a:t>
            </a:r>
          </a:p>
          <a:p>
            <a:endParaRPr lang="de-CH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63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Html sayfası oluşturma &amp; kaydetme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59"/>
          <a:stretch/>
        </p:blipFill>
        <p:spPr>
          <a:xfrm>
            <a:off x="4854194" y="2375155"/>
            <a:ext cx="7093800" cy="37405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73625" y="2413337"/>
            <a:ext cx="43393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000" b="1" dirty="0"/>
              <a:t>Visual Studio Code’u açıp</a:t>
            </a:r>
          </a:p>
          <a:p>
            <a:endParaRPr lang="tr-TR" sz="3000" b="1" dirty="0"/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tr-TR" sz="3000" b="1" dirty="0">
                <a:solidFill>
                  <a:schemeClr val="bg1"/>
                </a:solidFill>
              </a:rPr>
              <a:t>File</a:t>
            </a:r>
          </a:p>
          <a:p>
            <a:endParaRPr lang="tr-TR" sz="30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tr-TR" sz="3000" b="1" dirty="0">
                <a:solidFill>
                  <a:schemeClr val="bg1"/>
                </a:solidFill>
              </a:rPr>
              <a:t>Open Folder</a:t>
            </a:r>
            <a:endParaRPr lang="de-CH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3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Html sayfası oluşturma &amp; kaydetme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57"/>
          <a:stretch/>
        </p:blipFill>
        <p:spPr>
          <a:xfrm>
            <a:off x="4902983" y="2413337"/>
            <a:ext cx="7033379" cy="3740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73625" y="2413337"/>
            <a:ext cx="323011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sz="3000" b="1" dirty="0"/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tr-TR" sz="3000" b="1" dirty="0">
                <a:solidFill>
                  <a:schemeClr val="bg1"/>
                </a:solidFill>
              </a:rPr>
              <a:t>Folder’ı seçelim</a:t>
            </a:r>
          </a:p>
          <a:p>
            <a:endParaRPr lang="tr-TR" sz="30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tr-TR" sz="3000" b="1" dirty="0">
                <a:solidFill>
                  <a:schemeClr val="bg1"/>
                </a:solidFill>
              </a:rPr>
              <a:t>Select Folder’a 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tıklayalım</a:t>
            </a:r>
            <a:endParaRPr lang="de-CH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37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Html sayfası oluşturma &amp; kaydetme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4882654" y="2375155"/>
            <a:ext cx="7073407" cy="3740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73625" y="2413337"/>
            <a:ext cx="40940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sz="3000" b="1" dirty="0"/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tr-TR" sz="3000" b="1" dirty="0">
                <a:solidFill>
                  <a:schemeClr val="bg1"/>
                </a:solidFill>
              </a:rPr>
              <a:t>New File’a tıklayalım</a:t>
            </a:r>
          </a:p>
          <a:p>
            <a:endParaRPr lang="tr-T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29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WEBsITE(internet sitesi) NEDİR?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1976956"/>
            <a:ext cx="9784080" cy="4206240"/>
          </a:xfrm>
        </p:spPr>
        <p:txBody>
          <a:bodyPr/>
          <a:lstStyle/>
          <a:p>
            <a:pPr marL="0" indent="0">
              <a:buNone/>
            </a:pPr>
            <a:r>
              <a:rPr lang="tr-TR" sz="3000" b="1" dirty="0"/>
              <a:t>Kişilerin ya da işletmelerin sahip oldukları ürün ya da hizmetleri dünyanın herhangi bir yerindeki kullanıcılara ulaştırdığı </a:t>
            </a:r>
            <a:r>
              <a:rPr lang="tr-TR" sz="3000" b="1" dirty="0">
                <a:solidFill>
                  <a:schemeClr val="bg1"/>
                </a:solidFill>
              </a:rPr>
              <a:t>dijital platformlara website </a:t>
            </a:r>
            <a:r>
              <a:rPr lang="tr-TR" sz="3000" b="1" dirty="0"/>
              <a:t>denir.</a:t>
            </a:r>
          </a:p>
          <a:p>
            <a:pPr marL="0" indent="0">
              <a:buNone/>
            </a:pPr>
            <a:endParaRPr lang="tr-TR" sz="3000" b="1" dirty="0"/>
          </a:p>
          <a:p>
            <a:pPr marL="0" indent="0">
              <a:buNone/>
            </a:pPr>
            <a:r>
              <a:rPr lang="tr-TR" sz="3000" b="1" dirty="0"/>
              <a:t>Bir başka tanımla Web sayfası, bir web tarayıcısında (Google Chrome, Mozilla Firefox veya Apple Safari gibi) </a:t>
            </a:r>
            <a:r>
              <a:rPr lang="tr-TR" sz="3000" b="1" dirty="0">
                <a:solidFill>
                  <a:schemeClr val="bg1"/>
                </a:solidFill>
              </a:rPr>
              <a:t>görüntülenebilen bir belgedir.</a:t>
            </a:r>
            <a:endParaRPr lang="tr-TR" dirty="0">
              <a:solidFill>
                <a:schemeClr val="bg1"/>
              </a:solidFill>
            </a:endParaRP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9340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Html sayfası oluşturma &amp; kaydetme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69"/>
          <a:stretch/>
        </p:blipFill>
        <p:spPr>
          <a:xfrm>
            <a:off x="4803993" y="2375154"/>
            <a:ext cx="7117103" cy="3740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73625" y="2413337"/>
            <a:ext cx="38395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sz="3000" b="1" dirty="0"/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tr-TR" sz="3000" b="1" dirty="0">
                <a:solidFill>
                  <a:schemeClr val="bg1"/>
                </a:solidFill>
              </a:rPr>
              <a:t>index.html yazalım</a:t>
            </a:r>
          </a:p>
          <a:p>
            <a:endParaRPr lang="tr-T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11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Html sayfası oluşturma &amp; kaydetme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4892484" y="2375155"/>
            <a:ext cx="7073407" cy="3740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80009" y="2459504"/>
            <a:ext cx="4830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000" b="1" dirty="0"/>
              <a:t>İndex sayfamıza kısa yoldan</a:t>
            </a:r>
          </a:p>
          <a:p>
            <a:r>
              <a:rPr lang="tr-TR" sz="3000" b="1" dirty="0"/>
              <a:t>Html tag(etiket) </a:t>
            </a:r>
          </a:p>
          <a:p>
            <a:r>
              <a:rPr lang="tr-TR" sz="3000" b="1" dirty="0"/>
              <a:t>getirme yolu;</a:t>
            </a:r>
          </a:p>
          <a:p>
            <a:endParaRPr lang="tr-TR" sz="3000" b="1" dirty="0"/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tr-TR" sz="3000" b="1" dirty="0">
                <a:solidFill>
                  <a:schemeClr val="bg1"/>
                </a:solidFill>
              </a:rPr>
              <a:t>Html yazıp html:5’ i 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seçelim</a:t>
            </a:r>
          </a:p>
        </p:txBody>
      </p:sp>
    </p:spTree>
    <p:extLst>
      <p:ext uri="{BB962C8B-B14F-4D97-AF65-F5344CB8AC3E}">
        <p14:creationId xmlns:p14="http://schemas.microsoft.com/office/powerpoint/2010/main" val="6943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Html sayfası oluşturma &amp; kaydetme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57"/>
          <a:stretch/>
        </p:blipFill>
        <p:spPr>
          <a:xfrm>
            <a:off x="4872831" y="2375154"/>
            <a:ext cx="7033379" cy="3740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73625" y="2413337"/>
            <a:ext cx="33153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000" b="1" dirty="0"/>
              <a:t>Gördüğünüz üzere </a:t>
            </a:r>
          </a:p>
          <a:p>
            <a:r>
              <a:rPr lang="tr-TR" sz="3000" b="1" dirty="0"/>
              <a:t>etiketlerimiz hazır </a:t>
            </a:r>
          </a:p>
          <a:p>
            <a:r>
              <a:rPr lang="tr-TR" sz="3000" b="1" dirty="0"/>
              <a:t>bir şekilde</a:t>
            </a:r>
          </a:p>
          <a:p>
            <a:r>
              <a:rPr lang="tr-TR" sz="3000" b="1" dirty="0"/>
              <a:t>gelmiştir.</a:t>
            </a:r>
          </a:p>
          <a:p>
            <a:endParaRPr lang="tr-TR" sz="3000" b="1" dirty="0"/>
          </a:p>
          <a:p>
            <a:endParaRPr lang="tr-T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012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Html etiketleri(tag)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4874586" y="2355491"/>
            <a:ext cx="7073407" cy="3740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244007" y="2118369"/>
            <a:ext cx="49259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/>
              <a:t>H etiketleri, başlık etiketleridir. H1’den H6’ya kadar boyutları azalarak gider.</a:t>
            </a:r>
          </a:p>
          <a:p>
            <a:endParaRPr lang="tr-TR" sz="3000" b="1" dirty="0"/>
          </a:p>
          <a:p>
            <a:r>
              <a:rPr lang="tr-TR" sz="3000" b="1" dirty="0">
                <a:solidFill>
                  <a:schemeClr val="bg1"/>
                </a:solidFill>
              </a:rPr>
              <a:t>&lt;H1&gt; </a:t>
            </a:r>
            <a:r>
              <a:rPr lang="tr-TR" sz="3000" b="1" dirty="0"/>
              <a:t>: etiketi en büyük başlık etikettir.</a:t>
            </a:r>
          </a:p>
          <a:p>
            <a:endParaRPr lang="tr-TR" sz="3000" b="1" dirty="0"/>
          </a:p>
          <a:p>
            <a:r>
              <a:rPr lang="tr-TR" sz="3000" b="1" dirty="0">
                <a:solidFill>
                  <a:schemeClr val="bg1"/>
                </a:solidFill>
              </a:rPr>
              <a:t>&lt;H6&gt; </a:t>
            </a:r>
            <a:r>
              <a:rPr lang="tr-TR" sz="3000" b="1" dirty="0"/>
              <a:t>: etiketi en küçük başlık etiketidir.</a:t>
            </a:r>
          </a:p>
          <a:p>
            <a:endParaRPr lang="tr-TR" sz="3000" b="1" dirty="0"/>
          </a:p>
          <a:p>
            <a:endParaRPr lang="tr-TR" sz="3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F39C1-3DA2-7C9A-D25C-F5721B1B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68" y="437628"/>
            <a:ext cx="1265626" cy="1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2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Html etiketleri(tag)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709"/>
          <a:stretch/>
        </p:blipFill>
        <p:spPr>
          <a:xfrm>
            <a:off x="212330" y="2335826"/>
            <a:ext cx="6003823" cy="315057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29A7A-4870-7802-010E-C6DDF936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41" y="2335826"/>
            <a:ext cx="5601020" cy="3150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6AE226-B790-874A-2BF1-9DAD08E4A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03" y="493027"/>
            <a:ext cx="1265626" cy="1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30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Html etiketleri(tag)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55" b="8921"/>
          <a:stretch/>
        </p:blipFill>
        <p:spPr>
          <a:xfrm>
            <a:off x="3093047" y="3583757"/>
            <a:ext cx="6305914" cy="311168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29A7A-4870-7802-010E-C6DDF9366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46" b="5966"/>
          <a:stretch/>
        </p:blipFill>
        <p:spPr>
          <a:xfrm>
            <a:off x="3324928" y="1861820"/>
            <a:ext cx="5817895" cy="15671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ED3232-6BE0-C91E-3011-BF3679FD5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34" y="493027"/>
            <a:ext cx="1265626" cy="1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93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Html etiketleri(tag)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55" b="9178"/>
          <a:stretch/>
        </p:blipFill>
        <p:spPr>
          <a:xfrm>
            <a:off x="2891646" y="3735509"/>
            <a:ext cx="6003823" cy="295392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29A7A-4870-7802-010E-C6DDF9366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33" b="6242"/>
          <a:stretch/>
        </p:blipFill>
        <p:spPr>
          <a:xfrm>
            <a:off x="3172271" y="1898983"/>
            <a:ext cx="5601020" cy="1730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28645B-BF6C-47D5-5552-7CB20810D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632" y="493027"/>
            <a:ext cx="1265626" cy="1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9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SEMANTİK ETİKETLER</a:t>
            </a:r>
            <a:endParaRPr lang="de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73624" y="2413337"/>
            <a:ext cx="115237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>
                <a:solidFill>
                  <a:schemeClr val="bg1"/>
                </a:solidFill>
              </a:rPr>
              <a:t>Semantik</a:t>
            </a:r>
            <a:r>
              <a:rPr lang="tr-TR" sz="3000" b="1" dirty="0"/>
              <a:t> yani anlamsal etiketler içeriğin belli bir anlam ifade ettiğini </a:t>
            </a:r>
          </a:p>
          <a:p>
            <a:r>
              <a:rPr lang="tr-TR" sz="3000" b="1" dirty="0"/>
              <a:t>belirtir.</a:t>
            </a:r>
          </a:p>
          <a:p>
            <a:endParaRPr lang="tr-TR" sz="3000" b="1" dirty="0"/>
          </a:p>
          <a:p>
            <a:r>
              <a:rPr lang="tr-TR" sz="3000" b="1" dirty="0">
                <a:solidFill>
                  <a:schemeClr val="bg1"/>
                </a:solidFill>
              </a:rPr>
              <a:t>Semantik etiketler </a:t>
            </a:r>
            <a:r>
              <a:rPr lang="tr-TR" sz="3000" b="1" dirty="0"/>
              <a:t>= Anlam taşıyan etiket</a:t>
            </a:r>
          </a:p>
          <a:p>
            <a:endParaRPr lang="tr-TR" sz="3000" b="1" dirty="0"/>
          </a:p>
          <a:p>
            <a:r>
              <a:rPr lang="tr-TR" sz="3000" b="1" dirty="0">
                <a:solidFill>
                  <a:schemeClr val="bg1"/>
                </a:solidFill>
              </a:rPr>
              <a:t>Semantik etiketler </a:t>
            </a:r>
            <a:r>
              <a:rPr lang="tr-TR" sz="3000" b="1" dirty="0"/>
              <a:t>tarayıcılar, web örümcekleri ve geliştiricilere içeriğin bir anlam ifade ettiğini belirtir.</a:t>
            </a:r>
          </a:p>
          <a:p>
            <a:endParaRPr lang="tr-TR" sz="3000" b="1" dirty="0"/>
          </a:p>
        </p:txBody>
      </p:sp>
    </p:spTree>
    <p:extLst>
      <p:ext uri="{BB962C8B-B14F-4D97-AF65-F5344CB8AC3E}">
        <p14:creationId xmlns:p14="http://schemas.microsoft.com/office/powerpoint/2010/main" val="1196558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SEMANTİK ETİKETLER</a:t>
            </a:r>
            <a:endParaRPr lang="de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73624" y="2413337"/>
            <a:ext cx="115237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>
                <a:solidFill>
                  <a:schemeClr val="bg1"/>
                </a:solidFill>
              </a:rPr>
              <a:t>Semantik etiketler : </a:t>
            </a:r>
            <a:r>
              <a:rPr lang="tr-TR" sz="3000" b="1" dirty="0">
                <a:highlight>
                  <a:srgbClr val="008000"/>
                </a:highlight>
              </a:rPr>
              <a:t>&lt;form&gt;</a:t>
            </a:r>
            <a:r>
              <a:rPr lang="tr-TR" sz="3000" b="1" dirty="0"/>
              <a:t>, </a:t>
            </a:r>
            <a:r>
              <a:rPr lang="tr-TR" sz="3000" b="1" dirty="0">
                <a:highlight>
                  <a:srgbClr val="008000"/>
                </a:highlight>
              </a:rPr>
              <a:t>&lt;table&gt;</a:t>
            </a:r>
            <a:r>
              <a:rPr lang="tr-TR" sz="3000" b="1" dirty="0"/>
              <a:t>, </a:t>
            </a:r>
            <a:r>
              <a:rPr lang="tr-TR" sz="3000" b="1" dirty="0">
                <a:highlight>
                  <a:srgbClr val="008000"/>
                </a:highlight>
              </a:rPr>
              <a:t>&lt;head&gt;</a:t>
            </a:r>
            <a:r>
              <a:rPr lang="tr-TR" sz="3000" b="1" dirty="0"/>
              <a:t> veya HTML5 </a:t>
            </a:r>
            <a:r>
              <a:rPr lang="tr-TR" sz="3000" b="1" dirty="0">
                <a:highlight>
                  <a:srgbClr val="008000"/>
                </a:highlight>
              </a:rPr>
              <a:t>&lt;article&gt; </a:t>
            </a:r>
            <a:r>
              <a:rPr lang="tr-TR" sz="3000" b="1" dirty="0"/>
              <a:t>– İçerik ile ilgili bilgi veriyor</a:t>
            </a:r>
          </a:p>
          <a:p>
            <a:endParaRPr lang="tr-TR" sz="3000" b="1" dirty="0"/>
          </a:p>
          <a:p>
            <a:r>
              <a:rPr lang="tr-TR" sz="3000" b="1" dirty="0"/>
              <a:t>HTML5 ile birlikte gelen semantik etiketleri tüm yeni tarayıcılar destekler.</a:t>
            </a:r>
          </a:p>
          <a:p>
            <a:endParaRPr lang="tr-TR" sz="3000" b="1" dirty="0"/>
          </a:p>
          <a:p>
            <a:r>
              <a:rPr lang="tr-TR" sz="3000" b="1" dirty="0">
                <a:solidFill>
                  <a:schemeClr val="bg1"/>
                </a:solidFill>
              </a:rPr>
              <a:t>Semantik olmayan etiketler </a:t>
            </a:r>
            <a:r>
              <a:rPr lang="tr-TR" sz="3000" b="1" dirty="0"/>
              <a:t>: </a:t>
            </a:r>
            <a:r>
              <a:rPr lang="tr-TR" sz="3000" b="1" dirty="0">
                <a:highlight>
                  <a:srgbClr val="FF0000"/>
                </a:highlight>
              </a:rPr>
              <a:t>&lt;div&gt;</a:t>
            </a:r>
            <a:r>
              <a:rPr lang="tr-TR" sz="3000" b="1" dirty="0"/>
              <a:t> ve </a:t>
            </a:r>
            <a:r>
              <a:rPr lang="tr-TR" sz="3000" b="1" dirty="0">
                <a:highlight>
                  <a:srgbClr val="FF0000"/>
                </a:highlight>
              </a:rPr>
              <a:t>&lt;span&gt; </a:t>
            </a:r>
            <a:r>
              <a:rPr lang="tr-TR" sz="3000" b="1" dirty="0"/>
              <a:t>– İçeri</a:t>
            </a:r>
            <a:r>
              <a:rPr lang="en-GB" sz="3000" b="1" dirty="0"/>
              <a:t>k</a:t>
            </a:r>
            <a:r>
              <a:rPr lang="tr-TR" sz="3000" b="1" dirty="0"/>
              <a:t> ile ilgili bilgi vermiyor.</a:t>
            </a:r>
          </a:p>
        </p:txBody>
      </p:sp>
    </p:spTree>
    <p:extLst>
      <p:ext uri="{BB962C8B-B14F-4D97-AF65-F5344CB8AC3E}">
        <p14:creationId xmlns:p14="http://schemas.microsoft.com/office/powerpoint/2010/main" val="2412581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SEMANTİK ETİKETLER</a:t>
            </a:r>
            <a:endParaRPr lang="de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33091" y="2147866"/>
            <a:ext cx="115237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/>
              <a:t>HTML5 öncesinde sayfamızı </a:t>
            </a:r>
            <a:r>
              <a:rPr lang="tr-TR" sz="3000" b="1" dirty="0">
                <a:solidFill>
                  <a:schemeClr val="bg1"/>
                </a:solidFill>
              </a:rPr>
              <a:t>&lt;div&gt; </a:t>
            </a:r>
            <a:r>
              <a:rPr lang="tr-TR" sz="3000" b="1" dirty="0"/>
              <a:t>etiketi ile parçalara bölüyor ve </a:t>
            </a:r>
            <a:r>
              <a:rPr lang="tr-TR" sz="3000" b="1" dirty="0">
                <a:solidFill>
                  <a:schemeClr val="bg1"/>
                </a:solidFill>
              </a:rPr>
              <a:t>id </a:t>
            </a:r>
            <a:r>
              <a:rPr lang="tr-TR" sz="3000" b="1" dirty="0"/>
              <a:t>özelliği ile içeriğin ne olduğu hakkında bilgi sahibi oluyorduk.</a:t>
            </a:r>
          </a:p>
          <a:p>
            <a:endParaRPr lang="tr-TR" sz="3000" b="1" dirty="0"/>
          </a:p>
          <a:p>
            <a:r>
              <a:rPr lang="tr-TR" sz="3000" b="1" dirty="0">
                <a:solidFill>
                  <a:schemeClr val="bg1"/>
                </a:solidFill>
              </a:rPr>
              <a:t>Örneğin: </a:t>
            </a:r>
          </a:p>
          <a:p>
            <a:r>
              <a:rPr lang="tr-TR" sz="3000" b="1" dirty="0"/>
              <a:t>&lt;div id=”menu”&gt; </a:t>
            </a:r>
            <a:r>
              <a:rPr lang="tr-TR" sz="3000" b="1" dirty="0">
                <a:solidFill>
                  <a:schemeClr val="bg1"/>
                </a:solidFill>
              </a:rPr>
              <a:t>menü</a:t>
            </a:r>
            <a:r>
              <a:rPr lang="tr-TR" sz="3000" b="1" dirty="0"/>
              <a:t>, </a:t>
            </a:r>
          </a:p>
          <a:p>
            <a:r>
              <a:rPr lang="tr-TR" sz="3000" b="1" dirty="0"/>
              <a:t>&lt;div id=”header”&gt; sitenin </a:t>
            </a:r>
            <a:r>
              <a:rPr lang="tr-TR" sz="3000" b="1" dirty="0">
                <a:solidFill>
                  <a:schemeClr val="bg1"/>
                </a:solidFill>
              </a:rPr>
              <a:t>üst kısmı</a:t>
            </a:r>
            <a:r>
              <a:rPr lang="tr-TR" sz="3000" b="1" dirty="0"/>
              <a:t>, </a:t>
            </a:r>
          </a:p>
          <a:p>
            <a:r>
              <a:rPr lang="tr-TR" sz="3000" b="1" dirty="0"/>
              <a:t>&lt;div class=”footer”&gt; sitenin </a:t>
            </a:r>
            <a:r>
              <a:rPr lang="tr-TR" sz="3000" b="1" dirty="0">
                <a:solidFill>
                  <a:schemeClr val="bg1"/>
                </a:solidFill>
              </a:rPr>
              <a:t>alt kısmı </a:t>
            </a:r>
          </a:p>
          <a:p>
            <a:endParaRPr lang="tr-TR" sz="3000" b="1" dirty="0">
              <a:solidFill>
                <a:schemeClr val="bg1"/>
              </a:solidFill>
            </a:endParaRPr>
          </a:p>
          <a:p>
            <a:r>
              <a:rPr lang="tr-TR" sz="3000" b="1" dirty="0"/>
              <a:t>olarak tanımlıyor ve hangi bölüme ait olduğunu anlıyorduk.</a:t>
            </a:r>
          </a:p>
        </p:txBody>
      </p:sp>
    </p:spTree>
    <p:extLst>
      <p:ext uri="{BB962C8B-B14F-4D97-AF65-F5344CB8AC3E}">
        <p14:creationId xmlns:p14="http://schemas.microsoft.com/office/powerpoint/2010/main" val="62294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WEBsITE çeşitleri NElerDİR?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000" b="1" dirty="0">
                <a:solidFill>
                  <a:schemeClr val="bg1"/>
                </a:solidFill>
              </a:rPr>
              <a:t>E-ticaret websitesi</a:t>
            </a:r>
            <a:r>
              <a:rPr lang="tr-TR" sz="3000" b="1" dirty="0"/>
              <a:t>(hepsiburada,trendyol),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Landing page </a:t>
            </a:r>
            <a:r>
              <a:rPr lang="tr-TR" sz="3000" b="1" dirty="0"/>
              <a:t>ya da tek sayfalık websitesi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Forum siteleri</a:t>
            </a:r>
            <a:r>
              <a:rPr lang="tr-TR" sz="3000" b="1" dirty="0"/>
              <a:t>(Donanımhaber, stackoverflow, Quora)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Blog siteleri </a:t>
            </a:r>
            <a:r>
              <a:rPr lang="tr-TR" sz="3000" b="1" dirty="0"/>
              <a:t>(Medium,shiftdelete,fizikist)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Kurumsal websiteleri</a:t>
            </a:r>
            <a:r>
              <a:rPr lang="tr-TR" sz="3000" b="1" dirty="0"/>
              <a:t>(Zeusaku,Huawei,Microsoft),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Kişisel websiteleri</a:t>
            </a:r>
            <a:r>
              <a:rPr lang="tr-TR" sz="3000" b="1" dirty="0"/>
              <a:t>(Yapacağımız kendimize ait siteler)...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8458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SEMANTİK ETİKETLER</a:t>
            </a:r>
            <a:endParaRPr lang="de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83113-ABF0-94FF-52DA-8E1EADED75E1}"/>
              </a:ext>
            </a:extLst>
          </p:cNvPr>
          <p:cNvSpPr txBox="1"/>
          <p:nvPr/>
        </p:nvSpPr>
        <p:spPr>
          <a:xfrm>
            <a:off x="333091" y="2147866"/>
            <a:ext cx="115237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3000" b="1" i="0" dirty="0">
                <a:effectLst/>
                <a:latin typeface="Corbel(body)"/>
              </a:rPr>
              <a:t>HTML5 </a:t>
            </a:r>
            <a:r>
              <a:rPr lang="de-CH" sz="3000" b="1" i="0" dirty="0" err="1">
                <a:effectLst/>
                <a:latin typeface="Corbel(body)"/>
              </a:rPr>
              <a:t>semantik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etiketler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ile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sayfanın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farklı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bölümlerini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tanımlamak</a:t>
            </a:r>
            <a:r>
              <a:rPr lang="de-CH" sz="3000" b="1" i="0" dirty="0">
                <a:effectLst/>
                <a:latin typeface="Corbel(body)"/>
              </a:rPr>
              <a:t>, </a:t>
            </a:r>
            <a:r>
              <a:rPr lang="de-CH" sz="3000" b="1" i="0" dirty="0" err="1">
                <a:effectLst/>
                <a:latin typeface="Corbel(body)"/>
              </a:rPr>
              <a:t>daha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anlaşılır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ve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okunaklı</a:t>
            </a:r>
            <a:r>
              <a:rPr lang="de-CH" sz="3000" b="1" i="0" dirty="0">
                <a:effectLst/>
                <a:latin typeface="Corbel(body)"/>
              </a:rPr>
              <a:t> </a:t>
            </a:r>
            <a:r>
              <a:rPr lang="tr-TR" sz="3000" b="1" i="0" dirty="0">
                <a:effectLst/>
                <a:latin typeface="Corbel(body)"/>
              </a:rPr>
              <a:t>hâle</a:t>
            </a:r>
            <a:r>
              <a:rPr lang="tr-TR" sz="3000" b="1" dirty="0">
                <a:latin typeface="Corbel(body)"/>
              </a:rPr>
              <a:t> </a:t>
            </a:r>
            <a:r>
              <a:rPr lang="de-CH" sz="3000" b="1" i="0" dirty="0" err="1">
                <a:effectLst/>
                <a:latin typeface="Corbel(body)"/>
              </a:rPr>
              <a:t>gelmiştir</a:t>
            </a:r>
            <a:r>
              <a:rPr lang="de-CH" sz="3000" b="1" i="0" dirty="0">
                <a:effectLst/>
                <a:latin typeface="Corbel(body)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3000" b="1" i="0" dirty="0">
              <a:effectLst/>
              <a:latin typeface="Corbel(body)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CH" sz="3000" b="1" i="0" dirty="0">
                <a:effectLst/>
                <a:latin typeface="Corbel(body)"/>
              </a:rPr>
              <a:t>&lt;</a:t>
            </a:r>
            <a:r>
              <a:rPr lang="de-CH" sz="3000" b="1" i="0" dirty="0" err="1">
                <a:effectLst/>
                <a:latin typeface="Corbel(body)"/>
              </a:rPr>
              <a:t>header</a:t>
            </a:r>
            <a:r>
              <a:rPr lang="de-CH" sz="3000" b="1" i="0" dirty="0">
                <a:effectLst/>
                <a:latin typeface="Corbel(body)"/>
              </a:rPr>
              <a:t>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sz="3000" b="1" dirty="0">
                <a:latin typeface="Corbel(body)"/>
              </a:rPr>
              <a:t>&lt;</a:t>
            </a:r>
            <a:r>
              <a:rPr lang="de-CH" sz="3000" b="1" dirty="0" err="1">
                <a:latin typeface="Corbel(body)"/>
              </a:rPr>
              <a:t>nav</a:t>
            </a:r>
            <a:r>
              <a:rPr lang="de-CH" sz="3000" b="1" dirty="0">
                <a:latin typeface="Corbel(body)"/>
              </a:rPr>
              <a:t>&gt;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3000" b="1" i="0" dirty="0">
                <a:effectLst/>
                <a:latin typeface="Corbel(body)"/>
              </a:rPr>
              <a:t>&lt;</a:t>
            </a:r>
            <a:r>
              <a:rPr lang="de-CH" sz="3000" b="1" i="0" dirty="0" err="1">
                <a:effectLst/>
                <a:latin typeface="Corbel(body)"/>
              </a:rPr>
              <a:t>article</a:t>
            </a:r>
            <a:r>
              <a:rPr lang="de-CH" sz="3000" b="1" i="0" dirty="0">
                <a:effectLst/>
                <a:latin typeface="Corbel(body)"/>
              </a:rPr>
              <a:t>&gt;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3000" b="1" i="0" dirty="0">
                <a:effectLst/>
                <a:latin typeface="Corbel(body)"/>
              </a:rPr>
              <a:t>&lt;</a:t>
            </a:r>
            <a:r>
              <a:rPr lang="de-CH" sz="3000" b="1" i="0" dirty="0" err="1">
                <a:effectLst/>
                <a:latin typeface="Corbel(body)"/>
              </a:rPr>
              <a:t>aside</a:t>
            </a:r>
            <a:r>
              <a:rPr lang="de-CH" sz="3000" b="1" i="0" dirty="0">
                <a:effectLst/>
                <a:latin typeface="Corbel(body)"/>
              </a:rPr>
              <a:t>&gt;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3000" b="1" i="0" dirty="0">
                <a:effectLst/>
                <a:latin typeface="Corbel(body)"/>
              </a:rPr>
              <a:t>&lt;</a:t>
            </a:r>
            <a:r>
              <a:rPr lang="de-CH" sz="3000" b="1" i="0" dirty="0" err="1">
                <a:effectLst/>
                <a:latin typeface="Corbel(body)"/>
              </a:rPr>
              <a:t>summary</a:t>
            </a:r>
            <a:r>
              <a:rPr lang="de-CH" sz="3000" b="1" i="0" dirty="0">
                <a:effectLst/>
                <a:latin typeface="Corbel(body)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C4FDD-1149-210D-B975-210C606591E3}"/>
              </a:ext>
            </a:extLst>
          </p:cNvPr>
          <p:cNvSpPr txBox="1"/>
          <p:nvPr/>
        </p:nvSpPr>
        <p:spPr>
          <a:xfrm>
            <a:off x="5275006" y="3532861"/>
            <a:ext cx="344620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de-CH" sz="3000" b="1" i="0" dirty="0">
                <a:effectLst/>
                <a:latin typeface="system-ui"/>
              </a:rPr>
              <a:t>&lt;</a:t>
            </a:r>
            <a:r>
              <a:rPr lang="de-CH" sz="3000" b="1" i="0" dirty="0" err="1">
                <a:effectLst/>
                <a:latin typeface="system-ui"/>
              </a:rPr>
              <a:t>footer</a:t>
            </a:r>
            <a:r>
              <a:rPr lang="de-CH" sz="3000" b="1" i="0" dirty="0">
                <a:effectLst/>
                <a:latin typeface="system-ui"/>
              </a:rPr>
              <a:t>&gt;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3000" b="1" i="0" dirty="0">
                <a:effectLst/>
                <a:latin typeface="system-ui"/>
              </a:rPr>
              <a:t>&lt;</a:t>
            </a:r>
            <a:r>
              <a:rPr lang="de-CH" sz="3000" b="1" i="0" dirty="0" err="1">
                <a:effectLst/>
                <a:latin typeface="system-ui"/>
              </a:rPr>
              <a:t>main</a:t>
            </a:r>
            <a:r>
              <a:rPr lang="de-CH" sz="3000" b="1" i="0" dirty="0">
                <a:effectLst/>
                <a:latin typeface="system-ui"/>
              </a:rPr>
              <a:t>&gt;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3000" b="1" i="0" dirty="0">
                <a:effectLst/>
                <a:latin typeface="system-ui"/>
              </a:rPr>
              <a:t>&lt;</a:t>
            </a:r>
            <a:r>
              <a:rPr lang="de-CH" sz="3000" b="1" i="0" dirty="0" err="1">
                <a:effectLst/>
                <a:latin typeface="system-ui"/>
              </a:rPr>
              <a:t>mark</a:t>
            </a:r>
            <a:r>
              <a:rPr lang="de-CH" sz="3000" b="1" i="0" dirty="0">
                <a:effectLst/>
                <a:latin typeface="system-ui"/>
              </a:rPr>
              <a:t>&gt;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3000" b="1" i="0" dirty="0">
                <a:effectLst/>
                <a:latin typeface="system-ui"/>
              </a:rPr>
              <a:t>&lt;</a:t>
            </a:r>
            <a:r>
              <a:rPr lang="de-CH" sz="3000" b="1" i="0" dirty="0" err="1">
                <a:effectLst/>
                <a:latin typeface="system-ui"/>
              </a:rPr>
              <a:t>section</a:t>
            </a:r>
            <a:r>
              <a:rPr lang="de-CH" sz="3000" b="1" i="0" dirty="0">
                <a:effectLst/>
                <a:latin typeface="system-ui"/>
              </a:rPr>
              <a:t>&gt;</a:t>
            </a:r>
          </a:p>
          <a:p>
            <a:endParaRPr lang="de-CH" sz="3000" dirty="0"/>
          </a:p>
        </p:txBody>
      </p:sp>
    </p:spTree>
    <p:extLst>
      <p:ext uri="{BB962C8B-B14F-4D97-AF65-F5344CB8AC3E}">
        <p14:creationId xmlns:p14="http://schemas.microsoft.com/office/powerpoint/2010/main" val="72244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Css nedir?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114010" cy="4206240"/>
          </a:xfrm>
        </p:spPr>
        <p:txBody>
          <a:bodyPr/>
          <a:lstStyle/>
          <a:p>
            <a:r>
              <a:rPr lang="tr-TR" sz="3000" b="1" dirty="0"/>
              <a:t>CSS(Cascading Style Sheets) Basamaklı Stil Sayfaları, Temel olarak, HTML komutlarını biçimlendirmek için kullanılırlar. </a:t>
            </a:r>
          </a:p>
          <a:p>
            <a:endParaRPr lang="tr-TR" sz="3000" b="1" dirty="0"/>
          </a:p>
          <a:p>
            <a:r>
              <a:rPr lang="tr-TR" sz="3000" b="1" dirty="0"/>
              <a:t>İskeletin ete kemiğe bürünmüş hâlidir. (ÖRN: </a:t>
            </a:r>
            <a:r>
              <a:rPr lang="tr-TR" sz="3000" b="1" dirty="0">
                <a:solidFill>
                  <a:schemeClr val="bg1"/>
                </a:solidFill>
              </a:rPr>
              <a:t>Deri</a:t>
            </a:r>
            <a:r>
              <a:rPr lang="tr-TR" sz="3000" b="1" dirty="0"/>
              <a:t>)</a:t>
            </a:r>
          </a:p>
          <a:p>
            <a:endParaRPr lang="tr-TR" sz="3000" b="1" dirty="0"/>
          </a:p>
          <a:p>
            <a:r>
              <a:rPr lang="tr-TR" sz="3000" b="1" dirty="0"/>
              <a:t>CSS </a:t>
            </a:r>
            <a:r>
              <a:rPr lang="tr-TR" sz="3000" b="1" dirty="0">
                <a:solidFill>
                  <a:schemeClr val="bg1"/>
                </a:solidFill>
              </a:rPr>
              <a:t>3</a:t>
            </a:r>
            <a:r>
              <a:rPr lang="tr-TR" sz="3000" b="1" dirty="0"/>
              <a:t> farklı </a:t>
            </a:r>
            <a:r>
              <a:rPr lang="tr-TR" sz="3000" b="1" dirty="0">
                <a:solidFill>
                  <a:schemeClr val="bg1"/>
                </a:solidFill>
              </a:rPr>
              <a:t>türden</a:t>
            </a:r>
            <a:r>
              <a:rPr lang="tr-TR" sz="3000" b="1" dirty="0"/>
              <a:t> oluşur.</a:t>
            </a:r>
          </a:p>
          <a:p>
            <a:endParaRPr lang="tr-TR" sz="3000" b="1" dirty="0"/>
          </a:p>
          <a:p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78F2F-16AB-BDF6-B233-8ECEB8AB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42" y="685582"/>
            <a:ext cx="845574" cy="7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9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Css nedir?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8" y="2011680"/>
            <a:ext cx="10379481" cy="4562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000" b="1" dirty="0">
                <a:solidFill>
                  <a:schemeClr val="bg1"/>
                </a:solidFill>
              </a:rPr>
              <a:t>1.Harici CSS(External CSS): </a:t>
            </a:r>
            <a:r>
              <a:rPr lang="tr-TR" sz="3000" b="1" dirty="0"/>
              <a:t>Yalnızca ‘style.css’ uzantılı bir dosya oluşturup ‘index.html’ sayfanızın head bölümünün içerisine &lt;link&gt; ögesi oluşturup harici css dosyamızı html sayfamıza tanıtmalıyız.</a:t>
            </a:r>
            <a:endParaRPr lang="tr-TR" sz="3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r-TR" sz="3000" b="1" dirty="0">
                <a:solidFill>
                  <a:schemeClr val="bg1"/>
                </a:solidFill>
              </a:rPr>
              <a:t>2.Dahili CSS(Internal || Embedded CSS): </a:t>
            </a:r>
            <a:r>
              <a:rPr lang="tr-TR" sz="3000" b="1" dirty="0"/>
              <a:t>HTML sayfamızdaki (index.html) &lt;head&gt; &lt;/head&gt; etiketleri arasına, &lt;style&gt; &lt;/style&gt; etiketleri eklenerek kullanılır.</a:t>
            </a:r>
          </a:p>
          <a:p>
            <a:pPr marL="0" indent="0">
              <a:buNone/>
            </a:pPr>
            <a:r>
              <a:rPr lang="tr-TR" sz="3000" b="1" dirty="0">
                <a:solidFill>
                  <a:schemeClr val="bg1"/>
                </a:solidFill>
              </a:rPr>
              <a:t>3.Satır İçi CSS(Inline CSS): </a:t>
            </a:r>
            <a:r>
              <a:rPr lang="tr-TR" sz="3000" b="1" dirty="0"/>
              <a:t>Tek bir ögeye stil uygulamak için kullanılır. Açılan etiketin içine yazılır.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7C12A-6F3C-FC24-9866-327E78C7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42" y="685582"/>
            <a:ext cx="845574" cy="7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1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  1.Harici css(external css)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61" y="2262850"/>
            <a:ext cx="3264909" cy="4206240"/>
          </a:xfrm>
        </p:spPr>
        <p:txBody>
          <a:bodyPr>
            <a:normAutofit lnSpcReduction="10000"/>
          </a:bodyPr>
          <a:lstStyle/>
          <a:p>
            <a:r>
              <a:rPr lang="tr-TR" sz="3000" b="1" dirty="0"/>
              <a:t>Yeni bir </a:t>
            </a:r>
            <a:r>
              <a:rPr lang="tr-TR" sz="3000" b="1" dirty="0">
                <a:solidFill>
                  <a:schemeClr val="bg1"/>
                </a:solidFill>
              </a:rPr>
              <a:t>dosya </a:t>
            </a:r>
            <a:r>
              <a:rPr lang="tr-TR" sz="3000" b="1" dirty="0"/>
              <a:t>oluşturup;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Style.css </a:t>
            </a:r>
            <a:r>
              <a:rPr lang="tr-TR" sz="3000" b="1" dirty="0"/>
              <a:t>ismini verelim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&lt;link&gt; </a:t>
            </a:r>
            <a:r>
              <a:rPr lang="tr-TR" sz="3000" b="1" dirty="0"/>
              <a:t>etiketini kullanarak html ve css dosyalarımızı birbirine bağlayalım.</a:t>
            </a:r>
            <a:endParaRPr lang="de-CH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46BE4-2FCB-0249-8B99-0B41EF86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439" y="647243"/>
            <a:ext cx="845574" cy="782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798EB-30DF-5149-7101-4EB5664B5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71"/>
          <a:stretch/>
        </p:blipFill>
        <p:spPr>
          <a:xfrm>
            <a:off x="4294208" y="2262850"/>
            <a:ext cx="7477760" cy="395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01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1.Harici css(external css)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18" b="7514"/>
          <a:stretch/>
        </p:blipFill>
        <p:spPr>
          <a:xfrm>
            <a:off x="2970869" y="3798927"/>
            <a:ext cx="6003823" cy="295392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29A7A-4870-7802-010E-C6DDF936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37" b="22537"/>
          <a:stretch/>
        </p:blipFill>
        <p:spPr>
          <a:xfrm>
            <a:off x="3172271" y="1898983"/>
            <a:ext cx="5601020" cy="1730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EAB1B-4927-F36A-B0EC-A970FA54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439" y="647243"/>
            <a:ext cx="845574" cy="7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99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2.Dahili CSS(ınternal css)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66" b="6266"/>
          <a:stretch/>
        </p:blipFill>
        <p:spPr>
          <a:xfrm>
            <a:off x="2891646" y="3735509"/>
            <a:ext cx="6003823" cy="295393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29A7A-4870-7802-010E-C6DDF936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37" b="22537"/>
          <a:stretch/>
        </p:blipFill>
        <p:spPr>
          <a:xfrm>
            <a:off x="3172271" y="1898983"/>
            <a:ext cx="5601020" cy="1730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EAB1B-4927-F36A-B0EC-A970FA54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439" y="647243"/>
            <a:ext cx="845574" cy="7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03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3.satır içi css(ınlıne css)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66" b="6266"/>
          <a:stretch/>
        </p:blipFill>
        <p:spPr>
          <a:xfrm>
            <a:off x="2970869" y="3798927"/>
            <a:ext cx="6003823" cy="295392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29A7A-4870-7802-010E-C6DDF9366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30" b="5344"/>
          <a:stretch/>
        </p:blipFill>
        <p:spPr>
          <a:xfrm>
            <a:off x="3172271" y="1898983"/>
            <a:ext cx="5601020" cy="1730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EAB1B-4927-F36A-B0EC-A970FA54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439" y="647243"/>
            <a:ext cx="845574" cy="7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64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ıd ve class’a özellik tanımlama</a:t>
            </a:r>
            <a:endParaRPr lang="de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42B49-44C4-77FA-B9FB-33A751E8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66" b="15337"/>
          <a:stretch/>
        </p:blipFill>
        <p:spPr>
          <a:xfrm>
            <a:off x="435147" y="3945163"/>
            <a:ext cx="5537634" cy="265355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29A7A-4870-7802-010E-C6DDF936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37" b="22537"/>
          <a:stretch/>
        </p:blipFill>
        <p:spPr>
          <a:xfrm>
            <a:off x="3172271" y="1898983"/>
            <a:ext cx="5601020" cy="1730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BEAB1B-4927-F36A-B0EC-A970FA54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338" y="647243"/>
            <a:ext cx="845574" cy="7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63FC6-2251-EF04-A0C3-931DE0689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06" y="423577"/>
            <a:ext cx="1265626" cy="1091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C5A6F-1EC2-03CB-41C9-81B6CA298A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144"/>
          <a:stretch/>
        </p:blipFill>
        <p:spPr>
          <a:xfrm>
            <a:off x="6096000" y="3945163"/>
            <a:ext cx="5537634" cy="26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09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  HAZIRLAYAN</a:t>
            </a:r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EAB1B-4927-F36A-B0EC-A970FA54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338" y="647243"/>
            <a:ext cx="845574" cy="782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63FC6-2251-EF04-A0C3-931DE068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06" y="423577"/>
            <a:ext cx="1265626" cy="10910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797191-81E5-3A7D-5B4D-90CB7952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3000" b="1" dirty="0"/>
              <a:t>SABRINIZ İÇİN TEŞEKKÜR EDERİM.  </a:t>
            </a:r>
          </a:p>
          <a:p>
            <a:pPr marL="0" indent="0" algn="ctr">
              <a:buNone/>
            </a:pPr>
            <a:r>
              <a:rPr lang="tr-TR" sz="3000" b="1" dirty="0"/>
              <a:t>BEN ŞANSA İNANMAM.</a:t>
            </a:r>
          </a:p>
          <a:p>
            <a:pPr marL="0" indent="0" algn="ctr">
              <a:buNone/>
            </a:pPr>
            <a:r>
              <a:rPr lang="tr-TR" sz="3000" b="1" dirty="0"/>
              <a:t>HAYATTA BOL BİLGİLER DİLERİM.</a:t>
            </a:r>
          </a:p>
          <a:p>
            <a:pPr marL="0" indent="0" algn="ctr">
              <a:buNone/>
            </a:pPr>
            <a:endParaRPr lang="tr-TR" sz="3000" b="1" dirty="0"/>
          </a:p>
          <a:p>
            <a:pPr marL="0" indent="0" algn="ctr">
              <a:buNone/>
            </a:pPr>
            <a:r>
              <a:rPr lang="tr-TR" sz="4000" b="1" dirty="0">
                <a:solidFill>
                  <a:schemeClr val="bg1"/>
                </a:solidFill>
              </a:rPr>
              <a:t>BUSE GÖNEK</a:t>
            </a:r>
            <a:endParaRPr lang="de-CH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24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/>
              <a:t>kaynakça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>
                <a:hlinkClick r:id="rId2"/>
              </a:rPr>
              <a:t>https://www.yusufsezer.com.tr/</a:t>
            </a:r>
            <a:endParaRPr lang="tr-TR" dirty="0"/>
          </a:p>
          <a:p>
            <a:r>
              <a:rPr lang="tr-TR" dirty="0">
                <a:hlinkClick r:id="rId3"/>
              </a:rPr>
              <a:t>https://www.technopat.net/</a:t>
            </a:r>
            <a:endParaRPr lang="tr-TR" dirty="0"/>
          </a:p>
          <a:p>
            <a:r>
              <a:rPr lang="tr-TR" dirty="0">
                <a:hlinkClick r:id="rId4"/>
              </a:rPr>
              <a:t>https://yazilimgelistirici.subu.edu.tr/</a:t>
            </a:r>
            <a:endParaRPr lang="tr-TR" dirty="0"/>
          </a:p>
          <a:p>
            <a:r>
              <a:rPr lang="tr-TR" dirty="0">
                <a:hlinkClick r:id="rId5"/>
              </a:rPr>
              <a:t>https://code.visualstudio.com/</a:t>
            </a:r>
            <a:endParaRPr lang="tr-TR" dirty="0"/>
          </a:p>
          <a:p>
            <a:r>
              <a:rPr lang="tr-TR" dirty="0">
                <a:hlinkClick r:id="rId6"/>
              </a:rPr>
              <a:t>https://www.niobehosting.com/</a:t>
            </a:r>
            <a:endParaRPr lang="tr-TR" dirty="0"/>
          </a:p>
          <a:p>
            <a:r>
              <a:rPr lang="tr-TR" dirty="0">
                <a:hlinkClick r:id="rId7"/>
              </a:rPr>
              <a:t>https://www.urhoba.net/</a:t>
            </a:r>
            <a:endParaRPr lang="tr-TR" dirty="0"/>
          </a:p>
          <a:p>
            <a:r>
              <a:rPr lang="tr-TR" dirty="0">
                <a:hlinkClick r:id="rId8"/>
              </a:rPr>
              <a:t>https://www.pomelosoft.com/</a:t>
            </a:r>
            <a:endParaRPr lang="tr-TR" dirty="0"/>
          </a:p>
          <a:p>
            <a:r>
              <a:rPr lang="tr-TR" dirty="0">
                <a:hlinkClick r:id="rId9"/>
              </a:rPr>
              <a:t>https://www.godaddy.com/</a:t>
            </a:r>
            <a:endParaRPr lang="tr-TR" dirty="0"/>
          </a:p>
          <a:p>
            <a:r>
              <a:rPr lang="tr-TR" dirty="0">
                <a:hlinkClick r:id="rId10"/>
              </a:rPr>
              <a:t>https://www.ideasoft.com.tr/</a:t>
            </a:r>
            <a:endParaRPr lang="tr-TR" dirty="0"/>
          </a:p>
          <a:p>
            <a:endParaRPr lang="tr-TR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077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Seo nedir?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000" b="1" dirty="0">
                <a:solidFill>
                  <a:schemeClr val="bg1"/>
                </a:solidFill>
              </a:rPr>
              <a:t>SEO(Search Engine Optimization) Arama Motoru Optimizasyonu</a:t>
            </a:r>
            <a:r>
              <a:rPr lang="tr-TR" sz="3000" b="1" dirty="0"/>
              <a:t>, bir web sitesinin arama motorlarına sitede bulunan ürün ve hizmetlerle ilgili bilgi vermesini sağlayacak şekilde tasarlanması ve kodlanmasıdır.</a:t>
            </a:r>
          </a:p>
          <a:p>
            <a:endParaRPr lang="tr-TR" sz="3000" b="1" dirty="0"/>
          </a:p>
          <a:p>
            <a:r>
              <a:rPr lang="tr-TR" sz="3000" b="1" dirty="0"/>
              <a:t>Web sitesinin arama performansını arttırmaya yönelik yapılan çalışmaların tümüne </a:t>
            </a:r>
            <a:r>
              <a:rPr lang="tr-TR" sz="3000" b="1" dirty="0">
                <a:solidFill>
                  <a:schemeClr val="bg1"/>
                </a:solidFill>
              </a:rPr>
              <a:t>SEO</a:t>
            </a:r>
            <a:r>
              <a:rPr lang="tr-TR" sz="3000" b="1" dirty="0"/>
              <a:t> </a:t>
            </a:r>
            <a:r>
              <a:rPr lang="tr-TR" sz="3000" b="1" dirty="0">
                <a:solidFill>
                  <a:schemeClr val="bg1"/>
                </a:solidFill>
              </a:rPr>
              <a:t>çalışmaları </a:t>
            </a:r>
            <a:r>
              <a:rPr lang="tr-TR" sz="3000" b="1" dirty="0"/>
              <a:t>denir.</a:t>
            </a:r>
            <a:endParaRPr lang="tr-TR" dirty="0"/>
          </a:p>
          <a:p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82781-8138-A20E-8AE6-3A8C6DCD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919" y="356522"/>
            <a:ext cx="1495540" cy="14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7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Spıder(örümcek) nedir?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sz="3000" b="1" dirty="0">
                <a:solidFill>
                  <a:schemeClr val="bg1"/>
                </a:solidFill>
              </a:rPr>
              <a:t>Arama motoru örümceği (Spider), </a:t>
            </a:r>
            <a:r>
              <a:rPr lang="tr-TR" sz="3000" b="1" dirty="0"/>
              <a:t>arama motorlarının veritabanlarını genişletmeyi amaçlayan, belirlenmiş kurallar çerçevesinde hareket eden, veri deposuna yeni siteleri eklemek için geliştirilen, bir bot yani robot yazılımı ifade eder. Bu yazılımlar arama motoru örümceği </a:t>
            </a:r>
            <a:r>
              <a:rPr lang="tr-TR" sz="3000" b="1" dirty="0">
                <a:solidFill>
                  <a:schemeClr val="bg1"/>
                </a:solidFill>
              </a:rPr>
              <a:t>“Crawler” </a:t>
            </a:r>
            <a:r>
              <a:rPr lang="tr-TR" sz="3000" b="1" dirty="0"/>
              <a:t>ya da </a:t>
            </a:r>
            <a:r>
              <a:rPr lang="tr-TR" sz="3000" b="1" dirty="0">
                <a:solidFill>
                  <a:schemeClr val="bg1"/>
                </a:solidFill>
              </a:rPr>
              <a:t>“Spider” </a:t>
            </a:r>
            <a:r>
              <a:rPr lang="tr-TR" sz="3000" b="1" dirty="0"/>
              <a:t>olarak da adlandırılır. </a:t>
            </a:r>
          </a:p>
          <a:p>
            <a:pPr marL="0" indent="0">
              <a:buNone/>
            </a:pPr>
            <a:r>
              <a:rPr lang="tr-TR" sz="3000" b="1" dirty="0">
                <a:solidFill>
                  <a:schemeClr val="bg1"/>
                </a:solidFill>
              </a:rPr>
              <a:t>Arama motoru örümcekleri;</a:t>
            </a:r>
            <a:r>
              <a:rPr lang="tr-TR" sz="3000" b="1" dirty="0"/>
              <a:t> site sayfalarını, bağlantılar ya da aranan sayfaların takibini yaparak bulur. Bu işlemlerin sağlıklı bir şekilde gerçekleştirilebilmesi için arama motoru örümceklerinin yazılımlarına </a:t>
            </a:r>
            <a:r>
              <a:rPr lang="tr-TR" sz="3000" b="1" dirty="0">
                <a:solidFill>
                  <a:schemeClr val="bg1"/>
                </a:solidFill>
              </a:rPr>
              <a:t>bazı kriterler </a:t>
            </a:r>
            <a:r>
              <a:rPr lang="tr-TR" sz="3000" b="1" dirty="0"/>
              <a:t>eklenmektedir.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06DA8-B306-FBA8-22BA-E909497DD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15" y="674416"/>
            <a:ext cx="728279" cy="7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0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Spıder(örümcek)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960" y="1977344"/>
            <a:ext cx="9784080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000" b="1" dirty="0"/>
              <a:t>Bu kriterler aşağıdaki şekilde sıralanmaktadır;</a:t>
            </a:r>
          </a:p>
          <a:p>
            <a:pPr marL="0" indent="0">
              <a:buNone/>
            </a:pPr>
            <a:endParaRPr lang="tr-TR" sz="3000" b="1" dirty="0"/>
          </a:p>
          <a:p>
            <a:r>
              <a:rPr lang="tr-TR" sz="3000" b="1" dirty="0"/>
              <a:t>Sitenin </a:t>
            </a:r>
            <a:r>
              <a:rPr lang="tr-TR" sz="3000" b="1" dirty="0">
                <a:solidFill>
                  <a:schemeClr val="bg1"/>
                </a:solidFill>
              </a:rPr>
              <a:t>zengin bir içeriğe </a:t>
            </a:r>
            <a:r>
              <a:rPr lang="tr-TR" sz="3000" b="1" dirty="0"/>
              <a:t>sahip olup olmadığı. </a:t>
            </a:r>
          </a:p>
          <a:p>
            <a:r>
              <a:rPr lang="tr-TR" sz="3000" b="1" dirty="0">
                <a:solidFill>
                  <a:schemeClr val="bg1"/>
                </a:solidFill>
              </a:rPr>
              <a:t>Özgün sayfa </a:t>
            </a:r>
            <a:r>
              <a:rPr lang="tr-TR" sz="3000" b="1" dirty="0"/>
              <a:t>içeriklerinin bulunup bulunmadığı.</a:t>
            </a:r>
          </a:p>
          <a:p>
            <a:r>
              <a:rPr lang="tr-TR" sz="3000" b="1" dirty="0"/>
              <a:t>Sayfalar arasında kurulan </a:t>
            </a:r>
            <a:r>
              <a:rPr lang="tr-TR" sz="3000" b="1" dirty="0">
                <a:solidFill>
                  <a:schemeClr val="bg1"/>
                </a:solidFill>
              </a:rPr>
              <a:t>düzenin yapısı</a:t>
            </a:r>
            <a:r>
              <a:rPr lang="tr-TR" sz="3000" b="1" dirty="0"/>
              <a:t>. </a:t>
            </a:r>
          </a:p>
          <a:p>
            <a:r>
              <a:rPr lang="tr-TR" sz="3000" b="1" dirty="0"/>
              <a:t>SEO çalışmalarında </a:t>
            </a:r>
            <a:r>
              <a:rPr lang="tr-TR" sz="3000" b="1" dirty="0">
                <a:solidFill>
                  <a:schemeClr val="bg1"/>
                </a:solidFill>
              </a:rPr>
              <a:t>“Anahtar kelime” </a:t>
            </a:r>
            <a:r>
              <a:rPr lang="tr-TR" sz="3000" b="1" dirty="0"/>
              <a:t>kullanımının yer alıp almadığı olarak belirtilmektedir.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24513-332C-5199-4EFD-35EC98B8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54" y="674416"/>
            <a:ext cx="728279" cy="72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8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Html’ın mucidi?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000" b="1" dirty="0"/>
              <a:t>HTML 1980 yılında </a:t>
            </a:r>
            <a:r>
              <a:rPr lang="tr-TR" sz="3000" b="1" dirty="0">
                <a:solidFill>
                  <a:schemeClr val="bg1"/>
                </a:solidFill>
              </a:rPr>
              <a:t>CERN</a:t>
            </a:r>
            <a:r>
              <a:rPr lang="tr-TR" sz="3000" b="1" dirty="0"/>
              <a:t> laboratuvarlarında görevli olan </a:t>
            </a:r>
            <a:r>
              <a:rPr lang="tr-TR" sz="3000" b="1" dirty="0">
                <a:solidFill>
                  <a:schemeClr val="bg1"/>
                </a:solidFill>
              </a:rPr>
              <a:t>Tim Berners-Lee </a:t>
            </a:r>
            <a:r>
              <a:rPr lang="tr-TR" sz="3000" b="1" dirty="0"/>
              <a:t>tarafından geliştirilmiştir. Lee’nin amacı CERN’de çalışan araştırmacıların </a:t>
            </a:r>
            <a:r>
              <a:rPr lang="tr-TR" sz="3000" b="1" dirty="0">
                <a:solidFill>
                  <a:schemeClr val="bg1"/>
                </a:solidFill>
              </a:rPr>
              <a:t>bilgi ve dokümanlarını </a:t>
            </a:r>
            <a:r>
              <a:rPr lang="tr-TR" sz="3000" b="1" dirty="0"/>
              <a:t>kolayca paylaşabilmesi için bir sistem oluşturmaktı.</a:t>
            </a:r>
          </a:p>
          <a:p>
            <a:r>
              <a:rPr lang="tr-TR" sz="3000" b="1" dirty="0"/>
              <a:t>İlk olarak </a:t>
            </a:r>
            <a:r>
              <a:rPr lang="tr-TR" sz="3000" b="1" dirty="0">
                <a:solidFill>
                  <a:schemeClr val="bg1"/>
                </a:solidFill>
              </a:rPr>
              <a:t>ENQUIRE(Sorma,Soruşturma) </a:t>
            </a:r>
            <a:r>
              <a:rPr lang="tr-TR" sz="3000" b="1" dirty="0"/>
              <a:t>adlı bir prototip ortaya atıldı. Aynı prototip 1989 yılında internet üzerinde kullanılmaya başlandı.1990 </a:t>
            </a:r>
            <a:r>
              <a:rPr lang="tr-TR" sz="3000" b="1" dirty="0">
                <a:solidFill>
                  <a:schemeClr val="bg1"/>
                </a:solidFill>
              </a:rPr>
              <a:t>World Wide Web (WWW)</a:t>
            </a:r>
            <a:r>
              <a:rPr lang="tr-TR" sz="3000" b="1" dirty="0"/>
              <a:t> sistemini de kuran Lee artık hayatımızın vazgeçilmez bir parçası olan internetin temelini oluşturmuştur.</a:t>
            </a:r>
          </a:p>
          <a:p>
            <a:endParaRPr lang="tr-TR" dirty="0"/>
          </a:p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A5B38-394B-018B-13D7-AC9C3E4E1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574" y="411996"/>
            <a:ext cx="1265626" cy="1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8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Html nedir?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000" b="1" dirty="0">
                <a:solidFill>
                  <a:schemeClr val="bg1"/>
                </a:solidFill>
              </a:rPr>
              <a:t>HTML(Hyper Text Markup Language) Hiper Metin İşaretleme Dili</a:t>
            </a:r>
            <a:r>
              <a:rPr lang="tr-TR" sz="3000" b="1" dirty="0"/>
              <a:t>, web sayfalarının isketlerini oluşturmak için kullanılan standart bir metin işaretleme dilidir.</a:t>
            </a:r>
          </a:p>
          <a:p>
            <a:r>
              <a:rPr lang="tr-TR" sz="3000" b="1" dirty="0"/>
              <a:t>HTML, bir programlama dili olarak tanımlanamaz</a:t>
            </a:r>
            <a:r>
              <a:rPr lang="tr-TR" sz="3000" b="1" dirty="0">
                <a:solidFill>
                  <a:schemeClr val="bg1"/>
                </a:solidFill>
              </a:rPr>
              <a:t> </a:t>
            </a:r>
            <a:r>
              <a:rPr lang="tr-TR" sz="3000" b="1" dirty="0"/>
              <a:t>bir </a:t>
            </a:r>
            <a:r>
              <a:rPr lang="tr-TR" sz="3000" b="1" dirty="0">
                <a:solidFill>
                  <a:schemeClr val="bg1"/>
                </a:solidFill>
              </a:rPr>
              <a:t>betik dil </a:t>
            </a:r>
            <a:r>
              <a:rPr lang="tr-TR" sz="3000" b="1" dirty="0"/>
              <a:t>olarak tanımlanır. Diğer diller gibi fonksiyon kullanmaktan ziyade etiketler kullanılır.</a:t>
            </a:r>
          </a:p>
          <a:p>
            <a:r>
              <a:rPr lang="tr-TR" sz="3000" b="1" dirty="0"/>
              <a:t>Betik dillerin derlenmesine gerek yoktur, yorumlanarak çalışırlar.</a:t>
            </a:r>
          </a:p>
          <a:p>
            <a:endParaRPr lang="tr-TR" dirty="0"/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1FECD-71AB-4535-9696-B0CF02ED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355" y="421828"/>
            <a:ext cx="1265626" cy="1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7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B0F4-B503-C74D-2C61-D5644DF3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b="1" dirty="0"/>
              <a:t>Html nedir?</a:t>
            </a:r>
            <a:endParaRPr lang="de-C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2A4-CC22-B501-66DC-40248C41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r-TR" dirty="0"/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2549F-B624-915B-D667-95908443D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0"/>
          <a:stretch/>
        </p:blipFill>
        <p:spPr>
          <a:xfrm>
            <a:off x="1788711" y="2011680"/>
            <a:ext cx="8632160" cy="4552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B392D6-5471-0F82-06F5-714025CA2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55" y="421828"/>
            <a:ext cx="1265626" cy="10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88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0</TotalTime>
  <Words>1317</Words>
  <Application>Microsoft Office PowerPoint</Application>
  <PresentationFormat>Widescreen</PresentationFormat>
  <Paragraphs>179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Corbel</vt:lpstr>
      <vt:lpstr>Corbel(body)</vt:lpstr>
      <vt:lpstr>Noto Sans</vt:lpstr>
      <vt:lpstr>system-ui</vt:lpstr>
      <vt:lpstr>var(--font-head)</vt:lpstr>
      <vt:lpstr>Wingdings</vt:lpstr>
      <vt:lpstr>Banded</vt:lpstr>
      <vt:lpstr>Web TASARIM</vt:lpstr>
      <vt:lpstr>WEBsITE(internet sitesi) NEDİR?</vt:lpstr>
      <vt:lpstr>WEBsITE çeşitleri NElerDİR?</vt:lpstr>
      <vt:lpstr>Seo nedir?</vt:lpstr>
      <vt:lpstr>Spıder(örümcek) nedir?</vt:lpstr>
      <vt:lpstr>Spıder(örümcek)</vt:lpstr>
      <vt:lpstr>Html’ın mucidi?</vt:lpstr>
      <vt:lpstr>Html nedir?</vt:lpstr>
      <vt:lpstr>Html nedir?</vt:lpstr>
      <vt:lpstr>IDE &amp; cODe EDıToR nedir?</vt:lpstr>
      <vt:lpstr>IDE &amp; cODe EDıToR FARKI</vt:lpstr>
      <vt:lpstr>Popüler IDEler </vt:lpstr>
      <vt:lpstr>Popüler KOD EDİTÖRLERİ</vt:lpstr>
      <vt:lpstr>Html etiketleri(tag)</vt:lpstr>
      <vt:lpstr>Html sayfası oluşturma &amp; kaydetme</vt:lpstr>
      <vt:lpstr>Html sayfası oluşturma &amp; kaydetme</vt:lpstr>
      <vt:lpstr>Html sayfası oluşturma &amp; kaydetme</vt:lpstr>
      <vt:lpstr>Html sayfası oluşturma &amp; kaydetme</vt:lpstr>
      <vt:lpstr>Html sayfası oluşturma &amp; kaydetme</vt:lpstr>
      <vt:lpstr>Html sayfası oluşturma &amp; kaydetme</vt:lpstr>
      <vt:lpstr>Html sayfası oluşturma &amp; kaydetme</vt:lpstr>
      <vt:lpstr>Html sayfası oluşturma &amp; kaydetme</vt:lpstr>
      <vt:lpstr>Html etiketleri(tag)</vt:lpstr>
      <vt:lpstr>Html etiketleri(tag)</vt:lpstr>
      <vt:lpstr>Html etiketleri(tag)</vt:lpstr>
      <vt:lpstr>Html etiketleri(tag)</vt:lpstr>
      <vt:lpstr>SEMANTİK ETİKETLER</vt:lpstr>
      <vt:lpstr>SEMANTİK ETİKETLER</vt:lpstr>
      <vt:lpstr>SEMANTİK ETİKETLER</vt:lpstr>
      <vt:lpstr>SEMANTİK ETİKETLER</vt:lpstr>
      <vt:lpstr>Css nedir?</vt:lpstr>
      <vt:lpstr>Css nedir?</vt:lpstr>
      <vt:lpstr>  1.Harici css(external css)</vt:lpstr>
      <vt:lpstr>  1.Harici css(external css)</vt:lpstr>
      <vt:lpstr> 2.Dahili CSS(ınternal css)</vt:lpstr>
      <vt:lpstr>  3.satır içi css(ınlıne css)</vt:lpstr>
      <vt:lpstr>  ıd ve class’a özellik tanımlama</vt:lpstr>
      <vt:lpstr>  HAZIRLAYAN</vt:lpstr>
      <vt:lpstr>kaynakça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TASARIM</dc:title>
  <dc:creator>Buse Gönek</dc:creator>
  <cp:lastModifiedBy>Buse Gönek</cp:lastModifiedBy>
  <cp:revision>98</cp:revision>
  <dcterms:created xsi:type="dcterms:W3CDTF">2024-04-23T11:25:59Z</dcterms:created>
  <dcterms:modified xsi:type="dcterms:W3CDTF">2024-04-26T16:43:10Z</dcterms:modified>
</cp:coreProperties>
</file>